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sldIdLst>
    <p:sldId id="257" r:id="rId5"/>
    <p:sldId id="286" r:id="rId6"/>
    <p:sldId id="285" r:id="rId7"/>
    <p:sldId id="265" r:id="rId8"/>
    <p:sldId id="266" r:id="rId9"/>
    <p:sldId id="258" r:id="rId10"/>
    <p:sldId id="270" r:id="rId11"/>
    <p:sldId id="271" r:id="rId12"/>
    <p:sldId id="268" r:id="rId13"/>
    <p:sldId id="269" r:id="rId14"/>
    <p:sldId id="272" r:id="rId15"/>
    <p:sldId id="273" r:id="rId16"/>
    <p:sldId id="274" r:id="rId17"/>
    <p:sldId id="259" r:id="rId18"/>
    <p:sldId id="260" r:id="rId19"/>
    <p:sldId id="281" r:id="rId20"/>
    <p:sldId id="275" r:id="rId21"/>
    <p:sldId id="276" r:id="rId22"/>
    <p:sldId id="287" r:id="rId23"/>
    <p:sldId id="280" r:id="rId24"/>
    <p:sldId id="263" r:id="rId25"/>
    <p:sldId id="279" r:id="rId26"/>
    <p:sldId id="283" r:id="rId27"/>
    <p:sldId id="284" r:id="rId28"/>
    <p:sldId id="278"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9" autoAdjust="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Bailey" userId="cb9d7c92027400a3" providerId="LiveId" clId="{0822ECBC-A015-447C-8DE8-5C8A181813F6}"/>
    <pc:docChg chg="custSel modSld">
      <pc:chgData name="William Bailey" userId="cb9d7c92027400a3" providerId="LiveId" clId="{0822ECBC-A015-447C-8DE8-5C8A181813F6}" dt="2023-05-14T11:55:45.088" v="108" actId="1076"/>
      <pc:docMkLst>
        <pc:docMk/>
      </pc:docMkLst>
      <pc:sldChg chg="modSp mod">
        <pc:chgData name="William Bailey" userId="cb9d7c92027400a3" providerId="LiveId" clId="{0822ECBC-A015-447C-8DE8-5C8A181813F6}" dt="2023-05-14T11:19:10.848" v="1" actId="20577"/>
        <pc:sldMkLst>
          <pc:docMk/>
          <pc:sldMk cId="1811207677" sldId="276"/>
        </pc:sldMkLst>
        <pc:spChg chg="mod">
          <ac:chgData name="William Bailey" userId="cb9d7c92027400a3" providerId="LiveId" clId="{0822ECBC-A015-447C-8DE8-5C8A181813F6}" dt="2023-05-14T11:19:10.848" v="1" actId="20577"/>
          <ac:spMkLst>
            <pc:docMk/>
            <pc:sldMk cId="1811207677" sldId="276"/>
            <ac:spMk id="3" creationId="{DAF39A76-1F29-0AE6-7169-E0CC8F24AF5B}"/>
          </ac:spMkLst>
        </pc:spChg>
      </pc:sldChg>
      <pc:sldChg chg="addSp delSp modSp mod">
        <pc:chgData name="William Bailey" userId="cb9d7c92027400a3" providerId="LiveId" clId="{0822ECBC-A015-447C-8DE8-5C8A181813F6}" dt="2023-05-14T11:55:45.088" v="108" actId="1076"/>
        <pc:sldMkLst>
          <pc:docMk/>
          <pc:sldMk cId="3825794720" sldId="280"/>
        </pc:sldMkLst>
        <pc:spChg chg="add del">
          <ac:chgData name="William Bailey" userId="cb9d7c92027400a3" providerId="LiveId" clId="{0822ECBC-A015-447C-8DE8-5C8A181813F6}" dt="2023-05-14T11:24:42.676" v="3"/>
          <ac:spMkLst>
            <pc:docMk/>
            <pc:sldMk cId="3825794720" sldId="280"/>
            <ac:spMk id="7" creationId="{ABF24C38-BCD4-A160-7D01-E1949158EAAE}"/>
          </ac:spMkLst>
        </pc:spChg>
        <pc:spChg chg="add del">
          <ac:chgData name="William Bailey" userId="cb9d7c92027400a3" providerId="LiveId" clId="{0822ECBC-A015-447C-8DE8-5C8A181813F6}" dt="2023-05-14T11:24:42.676" v="3"/>
          <ac:spMkLst>
            <pc:docMk/>
            <pc:sldMk cId="3825794720" sldId="280"/>
            <ac:spMk id="8" creationId="{BBA68C9D-6907-23C2-3A01-1420F3E42A39}"/>
          </ac:spMkLst>
        </pc:spChg>
        <pc:spChg chg="add mod">
          <ac:chgData name="William Bailey" userId="cb9d7c92027400a3" providerId="LiveId" clId="{0822ECBC-A015-447C-8DE8-5C8A181813F6}" dt="2023-05-14T11:55:23.406" v="106" actId="113"/>
          <ac:spMkLst>
            <pc:docMk/>
            <pc:sldMk cId="3825794720" sldId="280"/>
            <ac:spMk id="9" creationId="{096553B2-53C1-3204-9938-558F1777A2D1}"/>
          </ac:spMkLst>
        </pc:spChg>
        <pc:spChg chg="add del">
          <ac:chgData name="William Bailey" userId="cb9d7c92027400a3" providerId="LiveId" clId="{0822ECBC-A015-447C-8DE8-5C8A181813F6}" dt="2023-05-14T11:25:18.071" v="7"/>
          <ac:spMkLst>
            <pc:docMk/>
            <pc:sldMk cId="3825794720" sldId="280"/>
            <ac:spMk id="10" creationId="{46A387B3-CF1A-7275-84C5-FA79DBFAE3E7}"/>
          </ac:spMkLst>
        </pc:spChg>
        <pc:spChg chg="add del">
          <ac:chgData name="William Bailey" userId="cb9d7c92027400a3" providerId="LiveId" clId="{0822ECBC-A015-447C-8DE8-5C8A181813F6}" dt="2023-05-14T11:25:18.071" v="7"/>
          <ac:spMkLst>
            <pc:docMk/>
            <pc:sldMk cId="3825794720" sldId="280"/>
            <ac:spMk id="11" creationId="{8A688220-18BA-6E83-CCE3-08B49CBF86FA}"/>
          </ac:spMkLst>
        </pc:spChg>
        <pc:spChg chg="add del">
          <ac:chgData name="William Bailey" userId="cb9d7c92027400a3" providerId="LiveId" clId="{0822ECBC-A015-447C-8DE8-5C8A181813F6}" dt="2023-05-14T11:25:24.859" v="9"/>
          <ac:spMkLst>
            <pc:docMk/>
            <pc:sldMk cId="3825794720" sldId="280"/>
            <ac:spMk id="12" creationId="{7AD0AEB2-8B8F-0546-E809-CFDF607A55E9}"/>
          </ac:spMkLst>
        </pc:spChg>
        <pc:spChg chg="add del">
          <ac:chgData name="William Bailey" userId="cb9d7c92027400a3" providerId="LiveId" clId="{0822ECBC-A015-447C-8DE8-5C8A181813F6}" dt="2023-05-14T11:25:24.859" v="9"/>
          <ac:spMkLst>
            <pc:docMk/>
            <pc:sldMk cId="3825794720" sldId="280"/>
            <ac:spMk id="13" creationId="{B528AD83-9722-9614-F295-F3F979B14ABA}"/>
          </ac:spMkLst>
        </pc:spChg>
        <pc:spChg chg="add del mod">
          <ac:chgData name="William Bailey" userId="cb9d7c92027400a3" providerId="LiveId" clId="{0822ECBC-A015-447C-8DE8-5C8A181813F6}" dt="2023-05-14T11:28:34.564" v="64"/>
          <ac:spMkLst>
            <pc:docMk/>
            <pc:sldMk cId="3825794720" sldId="280"/>
            <ac:spMk id="14" creationId="{D219D5A8-D9E5-8EFB-C67C-6784E6278FE3}"/>
          </ac:spMkLst>
        </pc:spChg>
        <pc:picChg chg="mod">
          <ac:chgData name="William Bailey" userId="cb9d7c92027400a3" providerId="LiveId" clId="{0822ECBC-A015-447C-8DE8-5C8A181813F6}" dt="2023-05-14T11:51:31.657" v="65" actId="1076"/>
          <ac:picMkLst>
            <pc:docMk/>
            <pc:sldMk cId="3825794720" sldId="280"/>
            <ac:picMk id="5" creationId="{4F4603FA-C1EC-42CB-FD2F-AE7FBE02B79A}"/>
          </ac:picMkLst>
        </pc:picChg>
        <pc:picChg chg="del">
          <ac:chgData name="William Bailey" userId="cb9d7c92027400a3" providerId="LiveId" clId="{0822ECBC-A015-447C-8DE8-5C8A181813F6}" dt="2023-05-14T11:26:48.954" v="56" actId="478"/>
          <ac:picMkLst>
            <pc:docMk/>
            <pc:sldMk cId="3825794720" sldId="280"/>
            <ac:picMk id="6" creationId="{764E5709-BA82-6C15-577F-DBCFAE6D266A}"/>
          </ac:picMkLst>
        </pc:picChg>
        <pc:picChg chg="add mod">
          <ac:chgData name="William Bailey" userId="cb9d7c92027400a3" providerId="LiveId" clId="{0822ECBC-A015-447C-8DE8-5C8A181813F6}" dt="2023-05-14T11:55:45.088" v="108" actId="1076"/>
          <ac:picMkLst>
            <pc:docMk/>
            <pc:sldMk cId="3825794720" sldId="280"/>
            <ac:picMk id="16" creationId="{F8B07C40-442D-E2D4-0583-0CC6A791058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a:lstStyle/>
        <a:p>
          <a:endParaRPr lang="en-US"/>
        </a:p>
      </dgm:t>
    </dgm:pt>
    <dgm:pt modelId="{8DB5D7D5-6A1C-4ABC-8850-759A9D876047}">
      <dgm:prSet/>
      <dgm:spPr/>
      <dgm:t>
        <a:bodyPr/>
        <a:lstStyle/>
        <a:p>
          <a:r>
            <a:rPr lang="en-US" dirty="0"/>
            <a:t>2009</a:t>
          </a:r>
        </a:p>
      </dgm:t>
    </dgm:pt>
    <dgm:pt modelId="{D8874F40-D7B0-41DE-BB6F-A6014FEAB2D7}" type="parTrans" cxnId="{C5202EE1-10E9-4076-9D55-9E0CF8B152AF}">
      <dgm:prSet/>
      <dgm:spPr/>
      <dgm:t>
        <a:bodyPr/>
        <a:lstStyle/>
        <a:p>
          <a:endParaRPr lang="en-US"/>
        </a:p>
      </dgm:t>
    </dgm:pt>
    <dgm:pt modelId="{BD6E0A2E-99C8-4F5A-971A-CD211D1099FF}" type="sibTrans" cxnId="{C5202EE1-10E9-4076-9D55-9E0CF8B152AF}">
      <dgm:prSet/>
      <dgm:spPr/>
      <dgm:t>
        <a:bodyPr/>
        <a:lstStyle/>
        <a:p>
          <a:endParaRPr lang="en-US"/>
        </a:p>
      </dgm:t>
    </dgm:pt>
    <dgm:pt modelId="{96262926-A67D-4E4E-9515-5EBC67F0B634}">
      <dgm:prSet custT="1"/>
      <dgm:spPr/>
      <dgm:t>
        <a:bodyPr/>
        <a:lstStyle/>
        <a:p>
          <a:r>
            <a:rPr lang="en-US" sz="1400" dirty="0"/>
            <a:t>Energy Independent Communities 25 x 25</a:t>
          </a:r>
        </a:p>
      </dgm:t>
    </dgm:pt>
    <dgm:pt modelId="{EC74E552-C501-4B0E-9400-E8B410F53D50}" type="parTrans" cxnId="{8C5B110A-FBC3-4CBF-BED2-413E87D4DAD5}">
      <dgm:prSet/>
      <dgm:spPr/>
      <dgm:t>
        <a:bodyPr/>
        <a:lstStyle/>
        <a:p>
          <a:endParaRPr lang="en-US"/>
        </a:p>
      </dgm:t>
    </dgm:pt>
    <dgm:pt modelId="{1DA7ACEB-F642-43C1-BCB5-F580B9B985B9}" type="sibTrans" cxnId="{8C5B110A-FBC3-4CBF-BED2-413E87D4DAD5}">
      <dgm:prSet/>
      <dgm:spPr/>
      <dgm:t>
        <a:bodyPr/>
        <a:lstStyle/>
        <a:p>
          <a:endParaRPr lang="en-US"/>
        </a:p>
      </dgm:t>
    </dgm:pt>
    <dgm:pt modelId="{C5146535-FD3D-4589-98A3-623B8DA4B8DB}">
      <dgm:prSet/>
      <dgm:spPr/>
      <dgm:t>
        <a:bodyPr/>
        <a:lstStyle/>
        <a:p>
          <a:r>
            <a:rPr lang="en-US" dirty="0"/>
            <a:t>2018</a:t>
          </a:r>
        </a:p>
      </dgm:t>
    </dgm:pt>
    <dgm:pt modelId="{20848F78-EC70-4162-96CE-CC68006930F0}" type="parTrans" cxnId="{8EBF857E-7408-4941-91E4-293B0F59EEF7}">
      <dgm:prSet/>
      <dgm:spPr/>
      <dgm:t>
        <a:bodyPr/>
        <a:lstStyle/>
        <a:p>
          <a:endParaRPr lang="en-US"/>
        </a:p>
      </dgm:t>
    </dgm:pt>
    <dgm:pt modelId="{7A3CCAF8-AC3A-401E-AEDD-44BBC1AA9C31}" type="sibTrans" cxnId="{8EBF857E-7408-4941-91E4-293B0F59EEF7}">
      <dgm:prSet/>
      <dgm:spPr/>
      <dgm:t>
        <a:bodyPr/>
        <a:lstStyle/>
        <a:p>
          <a:endParaRPr lang="en-US"/>
        </a:p>
      </dgm:t>
    </dgm:pt>
    <dgm:pt modelId="{E80CA270-6C90-4E17-ACEA-46B56AD54DD1}">
      <dgm:prSet custT="1"/>
      <dgm:spPr/>
      <dgm:t>
        <a:bodyPr/>
        <a:lstStyle/>
        <a:p>
          <a:pPr>
            <a:buFont typeface="Arial" panose="020B0604020202020204" pitchFamily="34" charset="0"/>
            <a:buChar char="•"/>
          </a:pPr>
          <a:r>
            <a:rPr lang="en-US" sz="1400" dirty="0"/>
            <a:t>Xcel Community Solar Garden,</a:t>
          </a:r>
        </a:p>
        <a:p>
          <a:pPr>
            <a:buNone/>
          </a:pPr>
          <a:r>
            <a:rPr lang="en-US" sz="1400" dirty="0"/>
            <a:t>CBR Largest solar group buy in WI history</a:t>
          </a:r>
        </a:p>
      </dgm:t>
    </dgm:pt>
    <dgm:pt modelId="{7EEC8067-96EF-4BE0-8BE3-BA59ED78A31F}" type="parTrans" cxnId="{2DC28DF8-5C1B-4F53-A4C1-D5B63FB54BAF}">
      <dgm:prSet/>
      <dgm:spPr/>
      <dgm:t>
        <a:bodyPr/>
        <a:lstStyle/>
        <a:p>
          <a:endParaRPr lang="en-US"/>
        </a:p>
      </dgm:t>
    </dgm:pt>
    <dgm:pt modelId="{1AFE46E5-6B07-4894-8ECB-21BD7E7B8AF1}" type="sibTrans" cxnId="{2DC28DF8-5C1B-4F53-A4C1-D5B63FB54BAF}">
      <dgm:prSet/>
      <dgm:spPr/>
      <dgm:t>
        <a:bodyPr/>
        <a:lstStyle/>
        <a:p>
          <a:endParaRPr lang="en-US"/>
        </a:p>
      </dgm:t>
    </dgm:pt>
    <dgm:pt modelId="{09C152DA-7620-4852-8162-A77EC3609F3F}">
      <dgm:prSet/>
      <dgm:spPr/>
      <dgm:t>
        <a:bodyPr/>
        <a:lstStyle/>
        <a:p>
          <a:r>
            <a:rPr lang="en-US" dirty="0"/>
            <a:t>2019</a:t>
          </a:r>
        </a:p>
      </dgm:t>
    </dgm:pt>
    <dgm:pt modelId="{9F6D14C0-6C82-4CBD-8D6D-B0E117B6F2ED}" type="parTrans" cxnId="{23ECAC8B-17A4-4883-AA0E-06D66B7E788A}">
      <dgm:prSet/>
      <dgm:spPr/>
      <dgm:t>
        <a:bodyPr/>
        <a:lstStyle/>
        <a:p>
          <a:endParaRPr lang="en-US"/>
        </a:p>
      </dgm:t>
    </dgm:pt>
    <dgm:pt modelId="{0AE8D36D-0F0F-4206-AE39-0A2D73987B68}" type="sibTrans" cxnId="{23ECAC8B-17A4-4883-AA0E-06D66B7E788A}">
      <dgm:prSet/>
      <dgm:spPr/>
      <dgm:t>
        <a:bodyPr/>
        <a:lstStyle/>
        <a:p>
          <a:endParaRPr lang="en-US"/>
        </a:p>
      </dgm:t>
    </dgm:pt>
    <dgm:pt modelId="{89790CDF-3422-45F0-A6C7-8F203CA9D224}">
      <dgm:prSet/>
      <dgm:spPr/>
      <dgm:t>
        <a:bodyPr/>
        <a:lstStyle/>
        <a:p>
          <a:r>
            <a:rPr lang="en-US" dirty="0"/>
            <a:t>2016</a:t>
          </a:r>
        </a:p>
      </dgm:t>
    </dgm:pt>
    <dgm:pt modelId="{65E8F072-FF3D-4F01-90BE-18D247D32932}" type="parTrans" cxnId="{D6DFE7D8-C089-434A-817D-509C47883A7A}">
      <dgm:prSet/>
      <dgm:spPr/>
      <dgm:t>
        <a:bodyPr/>
        <a:lstStyle/>
        <a:p>
          <a:endParaRPr lang="en-US"/>
        </a:p>
      </dgm:t>
    </dgm:pt>
    <dgm:pt modelId="{7C111D04-CD46-4D99-8E6E-7232FB5C6C09}" type="sibTrans" cxnId="{D6DFE7D8-C089-434A-817D-509C47883A7A}">
      <dgm:prSet/>
      <dgm:spPr/>
      <dgm:t>
        <a:bodyPr/>
        <a:lstStyle/>
        <a:p>
          <a:endParaRPr lang="en-US"/>
        </a:p>
      </dgm:t>
    </dgm:pt>
    <dgm:pt modelId="{7CBE8BD1-082B-49C2-A30A-9E3683949E73}">
      <dgm:prSet custT="1"/>
      <dgm:spPr/>
      <dgm:t>
        <a:bodyPr/>
        <a:lstStyle/>
        <a:p>
          <a:r>
            <a:rPr lang="en-US" sz="1400" dirty="0"/>
            <a:t>Bayfield Electric Solar Garden</a:t>
          </a:r>
        </a:p>
      </dgm:t>
    </dgm:pt>
    <dgm:pt modelId="{19F59755-43FB-4B98-8F98-A7318701B0A6}" type="parTrans" cxnId="{B31534A4-402A-4A03-B327-8E096240B591}">
      <dgm:prSet/>
      <dgm:spPr/>
      <dgm:t>
        <a:bodyPr/>
        <a:lstStyle/>
        <a:p>
          <a:endParaRPr lang="en-US"/>
        </a:p>
      </dgm:t>
    </dgm:pt>
    <dgm:pt modelId="{D1FD6650-B717-4A8D-91C5-121D1AADCC78}" type="sibTrans" cxnId="{B31534A4-402A-4A03-B327-8E096240B591}">
      <dgm:prSet/>
      <dgm:spPr/>
      <dgm:t>
        <a:bodyPr/>
        <a:lstStyle/>
        <a:p>
          <a:endParaRPr lang="en-US"/>
        </a:p>
      </dgm:t>
    </dgm:pt>
    <dgm:pt modelId="{35EF75B8-9CA2-4873-B841-D3C37EE77E3E}">
      <dgm:prSet custT="1"/>
      <dgm:spPr/>
      <dgm:t>
        <a:bodyPr/>
        <a:lstStyle/>
        <a:p>
          <a:r>
            <a:rPr lang="en-US" sz="1400" dirty="0"/>
            <a:t>Second largest solar group buy in WI history</a:t>
          </a:r>
        </a:p>
      </dgm:t>
    </dgm:pt>
    <dgm:pt modelId="{C7D5B4BE-B2F0-4493-80A8-BAEDF7D054D0}" type="parTrans" cxnId="{C1E0A8E5-2BA6-4F6C-ADC6-3EFC8C0A3A4E}">
      <dgm:prSet/>
      <dgm:spPr/>
      <dgm:t>
        <a:bodyPr/>
        <a:lstStyle/>
        <a:p>
          <a:endParaRPr lang="en-US"/>
        </a:p>
      </dgm:t>
    </dgm:pt>
    <dgm:pt modelId="{F95B0BB3-D0BF-4A16-B12D-1C22D8557BC4}" type="sibTrans" cxnId="{C1E0A8E5-2BA6-4F6C-ADC6-3EFC8C0A3A4E}">
      <dgm:prSet/>
      <dgm:spPr/>
      <dgm:t>
        <a:bodyPr/>
        <a:lstStyle/>
        <a:p>
          <a:endParaRPr lang="en-US"/>
        </a:p>
      </dgm:t>
    </dgm:pt>
    <dgm:pt modelId="{86A5A656-314F-437D-881B-FC9FE4CEBCB5}">
      <dgm:prSet/>
      <dgm:spPr/>
      <dgm:t>
        <a:bodyPr/>
        <a:lstStyle/>
        <a:p>
          <a:r>
            <a:rPr lang="en-US" dirty="0"/>
            <a:t>2020</a:t>
          </a:r>
        </a:p>
      </dgm:t>
    </dgm:pt>
    <dgm:pt modelId="{1BA6EDBF-AAD0-4A15-A317-80CA33B693FE}" type="parTrans" cxnId="{6642B5C4-E182-4869-8F8F-94E01E836532}">
      <dgm:prSet/>
      <dgm:spPr/>
      <dgm:t>
        <a:bodyPr/>
        <a:lstStyle/>
        <a:p>
          <a:endParaRPr lang="en-US"/>
        </a:p>
      </dgm:t>
    </dgm:pt>
    <dgm:pt modelId="{DC5C6356-4770-400F-AC63-638C863A65A9}" type="sibTrans" cxnId="{6642B5C4-E182-4869-8F8F-94E01E836532}">
      <dgm:prSet/>
      <dgm:spPr/>
      <dgm:t>
        <a:bodyPr/>
        <a:lstStyle/>
        <a:p>
          <a:endParaRPr lang="en-US"/>
        </a:p>
      </dgm:t>
    </dgm:pt>
    <dgm:pt modelId="{ED46DDC2-B88C-4946-974F-71BB63E9ABC9}">
      <dgm:prSet custT="1"/>
      <dgm:spPr/>
      <dgm:t>
        <a:bodyPr/>
        <a:lstStyle/>
        <a:p>
          <a:r>
            <a:rPr lang="en-US" sz="1400" dirty="0"/>
            <a:t>Washburn/Bayfield Community solar project complete</a:t>
          </a:r>
        </a:p>
      </dgm:t>
    </dgm:pt>
    <dgm:pt modelId="{41D22271-AEC7-4817-8654-83F4E799D2E0}" type="parTrans" cxnId="{1ABA5E1B-A4B8-45EB-8BA9-EFE37E40966B}">
      <dgm:prSet/>
      <dgm:spPr/>
      <dgm:t>
        <a:bodyPr/>
        <a:lstStyle/>
        <a:p>
          <a:endParaRPr lang="en-US"/>
        </a:p>
      </dgm:t>
    </dgm:pt>
    <dgm:pt modelId="{EF064DB8-BC72-4945-9EF0-5E8D8E38893F}" type="sibTrans" cxnId="{1ABA5E1B-A4B8-45EB-8BA9-EFE37E40966B}">
      <dgm:prSet/>
      <dgm:spPr/>
      <dgm:t>
        <a:bodyPr/>
        <a:lstStyle/>
        <a:p>
          <a:endParaRPr lang="en-US"/>
        </a:p>
      </dgm:t>
    </dgm:pt>
    <dgm:pt modelId="{26219C9C-F28B-4ACF-BE60-508A940A10C2}">
      <dgm:prSet/>
      <dgm:spPr/>
      <dgm:t>
        <a:bodyPr/>
        <a:lstStyle/>
        <a:p>
          <a:r>
            <a:rPr lang="en-US" dirty="0"/>
            <a:t>2021</a:t>
          </a:r>
        </a:p>
      </dgm:t>
    </dgm:pt>
    <dgm:pt modelId="{CC756923-DAC7-4A7A-A5D8-C977C172A4F1}" type="parTrans" cxnId="{1421572B-4AC0-4945-8AC4-580C0686B3F3}">
      <dgm:prSet/>
      <dgm:spPr/>
      <dgm:t>
        <a:bodyPr/>
        <a:lstStyle/>
        <a:p>
          <a:endParaRPr lang="en-US"/>
        </a:p>
      </dgm:t>
    </dgm:pt>
    <dgm:pt modelId="{1D6FF473-7AA1-4CAD-A581-F173428041B2}" type="sibTrans" cxnId="{1421572B-4AC0-4945-8AC4-580C0686B3F3}">
      <dgm:prSet/>
      <dgm:spPr/>
      <dgm:t>
        <a:bodyPr/>
        <a:lstStyle/>
        <a:p>
          <a:endParaRPr lang="en-US"/>
        </a:p>
      </dgm:t>
    </dgm:pt>
    <dgm:pt modelId="{2FF0A366-B522-4BA1-9140-BCC2402A5190}">
      <dgm:prSet custT="1"/>
      <dgm:spPr/>
      <dgm:t>
        <a:bodyPr/>
        <a:lstStyle/>
        <a:p>
          <a:r>
            <a:rPr lang="en-US" sz="1400" dirty="0"/>
            <a:t>Bad River completes 3 microgrids with largest battery storage in WI</a:t>
          </a:r>
        </a:p>
      </dgm:t>
    </dgm:pt>
    <dgm:pt modelId="{ACDCB884-16A0-4782-9E30-691A3982C2DF}" type="parTrans" cxnId="{AE042ADC-8302-457C-A0FF-30E23D392552}">
      <dgm:prSet/>
      <dgm:spPr/>
      <dgm:t>
        <a:bodyPr/>
        <a:lstStyle/>
        <a:p>
          <a:endParaRPr lang="en-US"/>
        </a:p>
      </dgm:t>
    </dgm:pt>
    <dgm:pt modelId="{2196849E-D968-47A7-AC45-7412BACD7197}" type="sibTrans" cxnId="{AE042ADC-8302-457C-A0FF-30E23D392552}">
      <dgm:prSet/>
      <dgm:spPr/>
      <dgm:t>
        <a:bodyPr/>
        <a:lstStyle/>
        <a:p>
          <a:endParaRPr lang="en-US"/>
        </a:p>
      </dgm:t>
    </dgm:pt>
    <dgm:pt modelId="{AC5EA581-4F09-4BB6-BA2F-E31C9DAB26A7}">
      <dgm:prSet custT="1"/>
      <dgm:spPr/>
      <dgm:t>
        <a:bodyPr/>
        <a:lstStyle/>
        <a:p>
          <a:r>
            <a:rPr lang="en-US" sz="1400" dirty="0"/>
            <a:t>Bayfield County 100% carbon-free electricity</a:t>
          </a:r>
        </a:p>
      </dgm:t>
    </dgm:pt>
    <dgm:pt modelId="{42544A3F-E3B5-46C9-8123-906B68B49F61}" type="parTrans" cxnId="{580493A7-9DDA-4FDE-A5CC-8A5DEDC7D2F2}">
      <dgm:prSet/>
      <dgm:spPr/>
      <dgm:t>
        <a:bodyPr/>
        <a:lstStyle/>
        <a:p>
          <a:endParaRPr lang="en-US"/>
        </a:p>
      </dgm:t>
    </dgm:pt>
    <dgm:pt modelId="{75EC09EE-E86E-44C5-84D5-A50A10B10A6A}" type="sibTrans" cxnId="{580493A7-9DDA-4FDE-A5CC-8A5DEDC7D2F2}">
      <dgm:prSet/>
      <dgm:spPr/>
      <dgm:t>
        <a:bodyPr/>
        <a:lstStyle/>
        <a:p>
          <a:endParaRPr lang="en-US"/>
        </a:p>
      </dgm:t>
    </dgm:pt>
    <dgm:pt modelId="{AB52B3CC-6563-466D-BFC3-9B6B5AFA0881}" type="pres">
      <dgm:prSet presAssocID="{6A70FD8F-0050-42E3-8B3A-6ED7CFB9852E}" presName="Name0" presStyleCnt="0">
        <dgm:presLayoutVars>
          <dgm:chMax/>
          <dgm:chPref/>
          <dgm:animLvl val="lvl"/>
        </dgm:presLayoutVars>
      </dgm:prSet>
      <dgm:spPr/>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6" custScaleX="98565">
        <dgm:presLayoutVars>
          <dgm:chMax val="1"/>
          <dgm:chPref val="1"/>
          <dgm:bulletEnabled val="1"/>
        </dgm:presLayoutVars>
      </dgm:prSet>
      <dgm:spPr/>
    </dgm:pt>
    <dgm:pt modelId="{5A1B764B-0DC5-47CD-BDEA-9E67799496EC}" type="pres">
      <dgm:prSet presAssocID="{8DB5D7D5-6A1C-4ABC-8850-759A9D876047}" presName="Childtext1" presStyleLbl="revTx" presStyleIdx="0" presStyleCnt="6">
        <dgm:presLayoutVars>
          <dgm:bulletEnabled val="1"/>
        </dgm:presLayoutVars>
      </dgm:prSet>
      <dgm:spPr/>
    </dgm:pt>
    <dgm:pt modelId="{122B38A3-0442-4747-820C-1F37877E2B0E}" type="pres">
      <dgm:prSet presAssocID="{8DB5D7D5-6A1C-4ABC-8850-759A9D876047}" presName="ConnectLine1" presStyleLbl="sibTrans1D1" presStyleIdx="0" presStyleCnt="6"/>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6"/>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7382874D-D458-406C-8AEE-CEB19491EDC2}" type="pres">
      <dgm:prSet presAssocID="{89790CDF-3422-45F0-A6C7-8F203CA9D224}" presName="composite1" presStyleCnt="0"/>
      <dgm:spPr/>
    </dgm:pt>
    <dgm:pt modelId="{2A445B8E-213D-4684-981F-FD483EED1F69}" type="pres">
      <dgm:prSet presAssocID="{89790CDF-3422-45F0-A6C7-8F203CA9D224}" presName="parent1" presStyleLbl="alignNode1" presStyleIdx="1" presStyleCnt="6">
        <dgm:presLayoutVars>
          <dgm:chMax val="1"/>
          <dgm:chPref val="1"/>
          <dgm:bulletEnabled val="1"/>
        </dgm:presLayoutVars>
      </dgm:prSet>
      <dgm:spPr/>
    </dgm:pt>
    <dgm:pt modelId="{009DA090-C168-49F6-B228-47949BCDC6D1}" type="pres">
      <dgm:prSet presAssocID="{89790CDF-3422-45F0-A6C7-8F203CA9D224}" presName="Childtext1" presStyleLbl="revTx" presStyleIdx="1" presStyleCnt="6">
        <dgm:presLayoutVars>
          <dgm:bulletEnabled val="1"/>
        </dgm:presLayoutVars>
      </dgm:prSet>
      <dgm:spPr/>
    </dgm:pt>
    <dgm:pt modelId="{CC48F22F-3DB6-4E78-89CA-7CEFEB20AAB2}" type="pres">
      <dgm:prSet presAssocID="{89790CDF-3422-45F0-A6C7-8F203CA9D224}" presName="ConnectLine1" presStyleLbl="sibTrans1D1" presStyleIdx="1" presStyleCnt="6"/>
      <dgm:spPr>
        <a:noFill/>
        <a:ln w="12700" cap="rnd" cmpd="sng" algn="ctr">
          <a:solidFill>
            <a:schemeClr val="accent1">
              <a:shade val="90000"/>
              <a:hueOff val="74369"/>
              <a:satOff val="-1434"/>
              <a:lumOff val="4687"/>
              <a:alphaOff val="0"/>
            </a:schemeClr>
          </a:solidFill>
          <a:prstDash val="dash"/>
        </a:ln>
        <a:effectLst/>
      </dgm:spPr>
    </dgm:pt>
    <dgm:pt modelId="{53F99CDB-000D-4899-ADC0-3A758073817C}" type="pres">
      <dgm:prSet presAssocID="{89790CDF-3422-45F0-A6C7-8F203CA9D224}" presName="ConnectLineEnd1" presStyleLbl="lnNode1" presStyleIdx="1" presStyleCnt="6"/>
      <dgm:spPr/>
    </dgm:pt>
    <dgm:pt modelId="{0EB06EF5-AB66-4F17-BE3A-FAAE42C2E379}" type="pres">
      <dgm:prSet presAssocID="{89790CDF-3422-45F0-A6C7-8F203CA9D224}" presName="EmptyPane1" presStyleCnt="0"/>
      <dgm:spPr/>
    </dgm:pt>
    <dgm:pt modelId="{E6BEB1C3-4AA4-42EB-B8C0-E3AAB47A874E}" type="pres">
      <dgm:prSet presAssocID="{7C111D04-CD46-4D99-8E6E-7232FB5C6C09}"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2" presStyleCnt="6" custScaleX="98042">
        <dgm:presLayoutVars>
          <dgm:chMax val="1"/>
          <dgm:chPref val="1"/>
          <dgm:bulletEnabled val="1"/>
        </dgm:presLayoutVars>
      </dgm:prSet>
      <dgm:spPr/>
    </dgm:pt>
    <dgm:pt modelId="{DF65791B-462E-4589-B98D-F60587330CA8}" type="pres">
      <dgm:prSet presAssocID="{C5146535-FD3D-4589-98A3-623B8DA4B8DB}" presName="Childtext1" presStyleLbl="revTx" presStyleIdx="2" presStyleCnt="6">
        <dgm:presLayoutVars>
          <dgm:bulletEnabled val="1"/>
        </dgm:presLayoutVars>
      </dgm:prSet>
      <dgm:spPr/>
    </dgm:pt>
    <dgm:pt modelId="{DBA410EB-5F61-4F46-92D9-C5B0AA59EE15}" type="pres">
      <dgm:prSet presAssocID="{C5146535-FD3D-4589-98A3-623B8DA4B8DB}" presName="ConnectLine1" presStyleLbl="sibTrans1D1" presStyleIdx="2" presStyleCnt="6"/>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2" presStyleCnt="6"/>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3" presStyleCnt="6">
        <dgm:presLayoutVars>
          <dgm:chMax val="1"/>
          <dgm:chPref val="1"/>
          <dgm:bulletEnabled val="1"/>
        </dgm:presLayoutVars>
      </dgm:prSet>
      <dgm:spPr/>
    </dgm:pt>
    <dgm:pt modelId="{B4723E2A-4FF1-452A-BD25-8EC364F15A6F}" type="pres">
      <dgm:prSet presAssocID="{09C152DA-7620-4852-8162-A77EC3609F3F}" presName="Childtext1" presStyleLbl="revTx" presStyleIdx="3" presStyleCnt="6">
        <dgm:presLayoutVars>
          <dgm:bulletEnabled val="1"/>
        </dgm:presLayoutVars>
      </dgm:prSet>
      <dgm:spPr/>
    </dgm:pt>
    <dgm:pt modelId="{440E9361-37D2-4157-AF38-7B49AD23708B}" type="pres">
      <dgm:prSet presAssocID="{09C152DA-7620-4852-8162-A77EC3609F3F}" presName="ConnectLine1" presStyleLbl="sibTrans1D1" presStyleIdx="3" presStyleCnt="6"/>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3" presStyleCnt="6"/>
      <dgm:spPr/>
    </dgm:pt>
    <dgm:pt modelId="{4174F691-D9D3-451C-9893-D177DC3AED58}" type="pres">
      <dgm:prSet presAssocID="{09C152DA-7620-4852-8162-A77EC3609F3F}" presName="EmptyPane1" presStyleCnt="0"/>
      <dgm:spPr/>
    </dgm:pt>
    <dgm:pt modelId="{5348715E-8CD7-4924-A1CE-4FBA328AF10E}" type="pres">
      <dgm:prSet presAssocID="{0AE8D36D-0F0F-4206-AE39-0A2D73987B68}" presName="spaceBetweenRectangles1" presStyleCnt="0"/>
      <dgm:spPr/>
    </dgm:pt>
    <dgm:pt modelId="{8CE52A8B-DB35-429D-89FF-7603FA1D5420}" type="pres">
      <dgm:prSet presAssocID="{86A5A656-314F-437D-881B-FC9FE4CEBCB5}" presName="composite1" presStyleCnt="0"/>
      <dgm:spPr/>
    </dgm:pt>
    <dgm:pt modelId="{90753C92-4672-4231-9100-C1FF9D886600}" type="pres">
      <dgm:prSet presAssocID="{86A5A656-314F-437D-881B-FC9FE4CEBCB5}" presName="parent1" presStyleLbl="alignNode1" presStyleIdx="4" presStyleCnt="6">
        <dgm:presLayoutVars>
          <dgm:chMax val="1"/>
          <dgm:chPref val="1"/>
          <dgm:bulletEnabled val="1"/>
        </dgm:presLayoutVars>
      </dgm:prSet>
      <dgm:spPr/>
    </dgm:pt>
    <dgm:pt modelId="{83AF7068-B451-4436-ACA3-A9A1B67E95B5}" type="pres">
      <dgm:prSet presAssocID="{86A5A656-314F-437D-881B-FC9FE4CEBCB5}" presName="Childtext1" presStyleLbl="revTx" presStyleIdx="4" presStyleCnt="6">
        <dgm:presLayoutVars>
          <dgm:bulletEnabled val="1"/>
        </dgm:presLayoutVars>
      </dgm:prSet>
      <dgm:spPr/>
    </dgm:pt>
    <dgm:pt modelId="{17A65392-B801-41E3-8E5C-F5CA6079E132}" type="pres">
      <dgm:prSet presAssocID="{86A5A656-314F-437D-881B-FC9FE4CEBCB5}" presName="ConnectLine1" presStyleLbl="sibTrans1D1" presStyleIdx="4" presStyleCnt="6"/>
      <dgm:spPr>
        <a:noFill/>
        <a:ln w="12700" cap="rnd" cmpd="sng" algn="ctr">
          <a:solidFill>
            <a:schemeClr val="accent1">
              <a:shade val="90000"/>
              <a:hueOff val="297474"/>
              <a:satOff val="-5735"/>
              <a:lumOff val="18749"/>
              <a:alphaOff val="0"/>
            </a:schemeClr>
          </a:solidFill>
          <a:prstDash val="dash"/>
        </a:ln>
        <a:effectLst/>
      </dgm:spPr>
    </dgm:pt>
    <dgm:pt modelId="{6599D5CD-DA71-4931-B930-D8E57067DDEC}" type="pres">
      <dgm:prSet presAssocID="{86A5A656-314F-437D-881B-FC9FE4CEBCB5}" presName="ConnectLineEnd1" presStyleLbl="lnNode1" presStyleIdx="4" presStyleCnt="6"/>
      <dgm:spPr/>
    </dgm:pt>
    <dgm:pt modelId="{22FF3852-9C39-4327-88B9-A1EBAE8F1EAE}" type="pres">
      <dgm:prSet presAssocID="{86A5A656-314F-437D-881B-FC9FE4CEBCB5}" presName="EmptyPane1" presStyleCnt="0"/>
      <dgm:spPr/>
    </dgm:pt>
    <dgm:pt modelId="{6F825D1D-2F36-4A10-83E6-691360C2F143}" type="pres">
      <dgm:prSet presAssocID="{DC5C6356-4770-400F-AC63-638C863A65A9}" presName="spaceBetweenRectangles1" presStyleCnt="0"/>
      <dgm:spPr/>
    </dgm:pt>
    <dgm:pt modelId="{600DC382-0618-4F20-8518-B666915A3B0B}" type="pres">
      <dgm:prSet presAssocID="{26219C9C-F28B-4ACF-BE60-508A940A10C2}" presName="composite1" presStyleCnt="0"/>
      <dgm:spPr/>
    </dgm:pt>
    <dgm:pt modelId="{DB2A87AE-9AD2-4FC5-A617-6BA9D895F446}" type="pres">
      <dgm:prSet presAssocID="{26219C9C-F28B-4ACF-BE60-508A940A10C2}" presName="parent1" presStyleLbl="alignNode1" presStyleIdx="5" presStyleCnt="6">
        <dgm:presLayoutVars>
          <dgm:chMax val="1"/>
          <dgm:chPref val="1"/>
          <dgm:bulletEnabled val="1"/>
        </dgm:presLayoutVars>
      </dgm:prSet>
      <dgm:spPr/>
    </dgm:pt>
    <dgm:pt modelId="{7DA601C6-3E84-4440-A1A6-57ACB37D5165}" type="pres">
      <dgm:prSet presAssocID="{26219C9C-F28B-4ACF-BE60-508A940A10C2}" presName="Childtext1" presStyleLbl="revTx" presStyleIdx="5" presStyleCnt="6">
        <dgm:presLayoutVars>
          <dgm:bulletEnabled val="1"/>
        </dgm:presLayoutVars>
      </dgm:prSet>
      <dgm:spPr/>
    </dgm:pt>
    <dgm:pt modelId="{7A7FC2F0-7494-4969-AFB5-4F256C7A341B}" type="pres">
      <dgm:prSet presAssocID="{26219C9C-F28B-4ACF-BE60-508A940A10C2}" presName="ConnectLine1" presStyleLbl="sibTrans1D1" presStyleIdx="5" presStyleCnt="6"/>
      <dgm:spPr>
        <a:noFill/>
        <a:ln w="12700" cap="rnd" cmpd="sng" algn="ctr">
          <a:solidFill>
            <a:schemeClr val="accent1">
              <a:shade val="90000"/>
              <a:hueOff val="446212"/>
              <a:satOff val="-8602"/>
              <a:lumOff val="28124"/>
              <a:alphaOff val="0"/>
            </a:schemeClr>
          </a:solidFill>
          <a:prstDash val="dash"/>
        </a:ln>
        <a:effectLst/>
      </dgm:spPr>
    </dgm:pt>
    <dgm:pt modelId="{C72D2DB3-E2D3-49D7-8575-41871BCA1818}" type="pres">
      <dgm:prSet presAssocID="{26219C9C-F28B-4ACF-BE60-508A940A10C2}" presName="ConnectLineEnd1" presStyleLbl="lnNode1" presStyleIdx="5" presStyleCnt="6"/>
      <dgm:spPr/>
    </dgm:pt>
    <dgm:pt modelId="{B9AE68A4-B75E-4F73-8115-DF17A7701B74}" type="pres">
      <dgm:prSet presAssocID="{26219C9C-F28B-4ACF-BE60-508A940A10C2}" presName="EmptyPane1" presStyleCnt="0"/>
      <dgm:spPr/>
    </dgm:pt>
  </dgm:ptLst>
  <dgm:cxnLst>
    <dgm:cxn modelId="{5C25BB02-FA66-40A4-9DA6-9E1CAE3A8D4E}" type="presOf" srcId="{C5146535-FD3D-4589-98A3-623B8DA4B8DB}" destId="{30804A27-188E-4A17-8FFE-97BCCA0597B8}" srcOrd="0" destOrd="0" presId="urn:microsoft.com/office/officeart/2016/7/layout/RoundedRectangleTimeline"/>
    <dgm:cxn modelId="{8C5B110A-FBC3-4CBF-BED2-413E87D4DAD5}" srcId="{8DB5D7D5-6A1C-4ABC-8850-759A9D876047}" destId="{96262926-A67D-4E4E-9515-5EBC67F0B634}" srcOrd="0" destOrd="0" parTransId="{EC74E552-C501-4B0E-9400-E8B410F53D50}" sibTransId="{1DA7ACEB-F642-43C1-BCB5-F580B9B985B9}"/>
    <dgm:cxn modelId="{84C67813-55CE-4EBC-9032-03BD847DC17E}" type="presOf" srcId="{6A70FD8F-0050-42E3-8B3A-6ED7CFB9852E}" destId="{AB52B3CC-6563-466D-BFC3-9B6B5AFA0881}" srcOrd="0" destOrd="0" presId="urn:microsoft.com/office/officeart/2016/7/layout/RoundedRectangleTimeline"/>
    <dgm:cxn modelId="{1ABA5E1B-A4B8-45EB-8BA9-EFE37E40966B}" srcId="{86A5A656-314F-437D-881B-FC9FE4CEBCB5}" destId="{ED46DDC2-B88C-4946-974F-71BB63E9ABC9}" srcOrd="0" destOrd="0" parTransId="{41D22271-AEC7-4817-8654-83F4E799D2E0}" sibTransId="{EF064DB8-BC72-4945-9EF0-5E8D8E38893F}"/>
    <dgm:cxn modelId="{22ECA226-C4EA-44F1-BCB5-77F78841DA6F}" type="presOf" srcId="{09C152DA-7620-4852-8162-A77EC3609F3F}" destId="{566B79CB-1A41-4F5C-BF91-58D94BF93913}" srcOrd="0" destOrd="0" presId="urn:microsoft.com/office/officeart/2016/7/layout/RoundedRectangleTimeline"/>
    <dgm:cxn modelId="{1421572B-4AC0-4945-8AC4-580C0686B3F3}" srcId="{6A70FD8F-0050-42E3-8B3A-6ED7CFB9852E}" destId="{26219C9C-F28B-4ACF-BE60-508A940A10C2}" srcOrd="5" destOrd="0" parTransId="{CC756923-DAC7-4A7A-A5D8-C977C172A4F1}" sibTransId="{1D6FF473-7AA1-4CAD-A581-F173428041B2}"/>
    <dgm:cxn modelId="{C5845A34-8CD0-45E2-8C81-1F572248E5FE}" type="presOf" srcId="{26219C9C-F28B-4ACF-BE60-508A940A10C2}" destId="{DB2A87AE-9AD2-4FC5-A617-6BA9D895F446}" srcOrd="0" destOrd="0" presId="urn:microsoft.com/office/officeart/2016/7/layout/RoundedRectangleTimeline"/>
    <dgm:cxn modelId="{F68EFA37-FF40-46D2-8761-EBACAF45720D}" type="presOf" srcId="{35EF75B8-9CA2-4873-B841-D3C37EE77E3E}" destId="{B4723E2A-4FF1-452A-BD25-8EC364F15A6F}"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8EBF857E-7408-4941-91E4-293B0F59EEF7}" srcId="{6A70FD8F-0050-42E3-8B3A-6ED7CFB9852E}" destId="{C5146535-FD3D-4589-98A3-623B8DA4B8DB}" srcOrd="2" destOrd="0" parTransId="{20848F78-EC70-4162-96CE-CC68006930F0}" sibTransId="{7A3CCAF8-AC3A-401E-AEDD-44BBC1AA9C31}"/>
    <dgm:cxn modelId="{23ECAC8B-17A4-4883-AA0E-06D66B7E788A}" srcId="{6A70FD8F-0050-42E3-8B3A-6ED7CFB9852E}" destId="{09C152DA-7620-4852-8162-A77EC3609F3F}" srcOrd="3" destOrd="0" parTransId="{9F6D14C0-6C82-4CBD-8D6D-B0E117B6F2ED}" sibTransId="{0AE8D36D-0F0F-4206-AE39-0A2D73987B68}"/>
    <dgm:cxn modelId="{F9540599-A193-456C-A9A9-8962E3855B0B}" type="presOf" srcId="{96262926-A67D-4E4E-9515-5EBC67F0B634}" destId="{5A1B764B-0DC5-47CD-BDEA-9E67799496EC}" srcOrd="0" destOrd="0" presId="urn:microsoft.com/office/officeart/2016/7/layout/RoundedRectangleTimeline"/>
    <dgm:cxn modelId="{E13585A2-54F2-486A-B317-F4D6AF7E83B9}" type="presOf" srcId="{E80CA270-6C90-4E17-ACEA-46B56AD54DD1}" destId="{DF65791B-462E-4589-B98D-F60587330CA8}" srcOrd="0" destOrd="0" presId="urn:microsoft.com/office/officeart/2016/7/layout/RoundedRectangleTimeline"/>
    <dgm:cxn modelId="{4F1049A3-DCB3-4056-B913-8BA4B1A01BA5}" type="presOf" srcId="{86A5A656-314F-437D-881B-FC9FE4CEBCB5}" destId="{90753C92-4672-4231-9100-C1FF9D886600}" srcOrd="0" destOrd="0" presId="urn:microsoft.com/office/officeart/2016/7/layout/RoundedRectangleTimeline"/>
    <dgm:cxn modelId="{B31534A4-402A-4A03-B327-8E096240B591}" srcId="{89790CDF-3422-45F0-A6C7-8F203CA9D224}" destId="{7CBE8BD1-082B-49C2-A30A-9E3683949E73}" srcOrd="0" destOrd="0" parTransId="{19F59755-43FB-4B98-8F98-A7318701B0A6}" sibTransId="{D1FD6650-B717-4A8D-91C5-121D1AADCC78}"/>
    <dgm:cxn modelId="{580493A7-9DDA-4FDE-A5CC-8A5DEDC7D2F2}" srcId="{86A5A656-314F-437D-881B-FC9FE4CEBCB5}" destId="{AC5EA581-4F09-4BB6-BA2F-E31C9DAB26A7}" srcOrd="1" destOrd="0" parTransId="{42544A3F-E3B5-46C9-8123-906B68B49F61}" sibTransId="{75EC09EE-E86E-44C5-84D5-A50A10B10A6A}"/>
    <dgm:cxn modelId="{B485F6B6-3CBD-4B17-B738-C250FD212DB3}" type="presOf" srcId="{2FF0A366-B522-4BA1-9140-BCC2402A5190}" destId="{7DA601C6-3E84-4440-A1A6-57ACB37D5165}" srcOrd="0" destOrd="0" presId="urn:microsoft.com/office/officeart/2016/7/layout/RoundedRectangleTimeline"/>
    <dgm:cxn modelId="{9C8DA2C0-F343-4F29-8BCA-E723561F1C2A}" type="presOf" srcId="{7CBE8BD1-082B-49C2-A30A-9E3683949E73}" destId="{009DA090-C168-49F6-B228-47949BCDC6D1}" srcOrd="0" destOrd="0" presId="urn:microsoft.com/office/officeart/2016/7/layout/RoundedRectangleTimeline"/>
    <dgm:cxn modelId="{575282C4-0587-4A3C-894C-929DC33A3D29}" type="presOf" srcId="{AC5EA581-4F09-4BB6-BA2F-E31C9DAB26A7}" destId="{83AF7068-B451-4436-ACA3-A9A1B67E95B5}" srcOrd="0" destOrd="1" presId="urn:microsoft.com/office/officeart/2016/7/layout/RoundedRectangleTimeline"/>
    <dgm:cxn modelId="{6642B5C4-E182-4869-8F8F-94E01E836532}" srcId="{6A70FD8F-0050-42E3-8B3A-6ED7CFB9852E}" destId="{86A5A656-314F-437D-881B-FC9FE4CEBCB5}" srcOrd="4" destOrd="0" parTransId="{1BA6EDBF-AAD0-4A15-A317-80CA33B693FE}" sibTransId="{DC5C6356-4770-400F-AC63-638C863A65A9}"/>
    <dgm:cxn modelId="{0AB2A6D3-ED24-4632-99D5-3482EFD71CDB}" type="presOf" srcId="{89790CDF-3422-45F0-A6C7-8F203CA9D224}" destId="{2A445B8E-213D-4684-981F-FD483EED1F69}" srcOrd="0" destOrd="0" presId="urn:microsoft.com/office/officeart/2016/7/layout/RoundedRectangleTimeline"/>
    <dgm:cxn modelId="{106D4DD8-0BB7-4960-93FB-80DE0F4E4C5F}" type="presOf" srcId="{ED46DDC2-B88C-4946-974F-71BB63E9ABC9}" destId="{83AF7068-B451-4436-ACA3-A9A1B67E95B5}" srcOrd="0" destOrd="0" presId="urn:microsoft.com/office/officeart/2016/7/layout/RoundedRectangleTimeline"/>
    <dgm:cxn modelId="{D6DFE7D8-C089-434A-817D-509C47883A7A}" srcId="{6A70FD8F-0050-42E3-8B3A-6ED7CFB9852E}" destId="{89790CDF-3422-45F0-A6C7-8F203CA9D224}" srcOrd="1" destOrd="0" parTransId="{65E8F072-FF3D-4F01-90BE-18D247D32932}" sibTransId="{7C111D04-CD46-4D99-8E6E-7232FB5C6C09}"/>
    <dgm:cxn modelId="{AE042ADC-8302-457C-A0FF-30E23D392552}" srcId="{26219C9C-F28B-4ACF-BE60-508A940A10C2}" destId="{2FF0A366-B522-4BA1-9140-BCC2402A5190}" srcOrd="0" destOrd="0" parTransId="{ACDCB884-16A0-4782-9E30-691A3982C2DF}" sibTransId="{2196849E-D968-47A7-AC45-7412BACD7197}"/>
    <dgm:cxn modelId="{C5202EE1-10E9-4076-9D55-9E0CF8B152AF}" srcId="{6A70FD8F-0050-42E3-8B3A-6ED7CFB9852E}" destId="{8DB5D7D5-6A1C-4ABC-8850-759A9D876047}" srcOrd="0" destOrd="0" parTransId="{D8874F40-D7B0-41DE-BB6F-A6014FEAB2D7}" sibTransId="{BD6E0A2E-99C8-4F5A-971A-CD211D1099FF}"/>
    <dgm:cxn modelId="{C1E0A8E5-2BA6-4F6C-ADC6-3EFC8C0A3A4E}" srcId="{09C152DA-7620-4852-8162-A77EC3609F3F}" destId="{35EF75B8-9CA2-4873-B841-D3C37EE77E3E}" srcOrd="0" destOrd="0" parTransId="{C7D5B4BE-B2F0-4493-80A8-BAEDF7D054D0}" sibTransId="{F95B0BB3-D0BF-4A16-B12D-1C22D8557BC4}"/>
    <dgm:cxn modelId="{2DC28DF8-5C1B-4F53-A4C1-D5B63FB54BAF}" srcId="{C5146535-FD3D-4589-98A3-623B8DA4B8DB}" destId="{E80CA270-6C90-4E17-ACEA-46B56AD54DD1}" srcOrd="0" destOrd="0" parTransId="{7EEC8067-96EF-4BE0-8BE3-BA59ED78A31F}" sibTransId="{1AFE46E5-6B07-4894-8ECB-21BD7E7B8AF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10FCE7C2-5100-4E82-8EE4-F0198A33581F}" type="presParOf" srcId="{AB52B3CC-6563-466D-BFC3-9B6B5AFA0881}" destId="{7382874D-D458-406C-8AEE-CEB19491EDC2}" srcOrd="2" destOrd="0" presId="urn:microsoft.com/office/officeart/2016/7/layout/RoundedRectangleTimeline"/>
    <dgm:cxn modelId="{3F44128B-14E6-45D6-9B18-BDA384097F91}" type="presParOf" srcId="{7382874D-D458-406C-8AEE-CEB19491EDC2}" destId="{2A445B8E-213D-4684-981F-FD483EED1F69}" srcOrd="0" destOrd="0" presId="urn:microsoft.com/office/officeart/2016/7/layout/RoundedRectangleTimeline"/>
    <dgm:cxn modelId="{5315CC09-C397-4894-A0B4-BE9A1914EAA6}" type="presParOf" srcId="{7382874D-D458-406C-8AEE-CEB19491EDC2}" destId="{009DA090-C168-49F6-B228-47949BCDC6D1}" srcOrd="1" destOrd="0" presId="urn:microsoft.com/office/officeart/2016/7/layout/RoundedRectangleTimeline"/>
    <dgm:cxn modelId="{F969D785-5944-406D-BE41-653F02C7016D}" type="presParOf" srcId="{7382874D-D458-406C-8AEE-CEB19491EDC2}" destId="{CC48F22F-3DB6-4E78-89CA-7CEFEB20AAB2}" srcOrd="2" destOrd="0" presId="urn:microsoft.com/office/officeart/2016/7/layout/RoundedRectangleTimeline"/>
    <dgm:cxn modelId="{F00106A1-A57C-4EB8-A06A-31B06CA0793B}" type="presParOf" srcId="{7382874D-D458-406C-8AEE-CEB19491EDC2}" destId="{53F99CDB-000D-4899-ADC0-3A758073817C}" srcOrd="3" destOrd="0" presId="urn:microsoft.com/office/officeart/2016/7/layout/RoundedRectangleTimeline"/>
    <dgm:cxn modelId="{A2A43AF2-58FD-4C1D-977F-61F1691A7FA1}" type="presParOf" srcId="{7382874D-D458-406C-8AEE-CEB19491EDC2}" destId="{0EB06EF5-AB66-4F17-BE3A-FAAE42C2E379}" srcOrd="4" destOrd="0" presId="urn:microsoft.com/office/officeart/2016/7/layout/RoundedRectangleTimeline"/>
    <dgm:cxn modelId="{455C934F-7B6E-422B-ABAB-9E941AA1AE7D}" type="presParOf" srcId="{AB52B3CC-6563-466D-BFC3-9B6B5AFA0881}" destId="{E6BEB1C3-4AA4-42EB-B8C0-E3AAB47A874E}" srcOrd="3" destOrd="0" presId="urn:microsoft.com/office/officeart/2016/7/layout/RoundedRectangleTimeline"/>
    <dgm:cxn modelId="{38B07C9C-D21D-4E2B-A78B-C30877B2689A}" type="presParOf" srcId="{AB52B3CC-6563-466D-BFC3-9B6B5AFA0881}" destId="{218D9CD7-D48D-464C-9A1C-0F322EC540B3}" srcOrd="4"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5" destOrd="0" presId="urn:microsoft.com/office/officeart/2016/7/layout/RoundedRectangleTimeline"/>
    <dgm:cxn modelId="{1F4A4777-E935-453F-A5B9-015C6946FC6A}" type="presParOf" srcId="{AB52B3CC-6563-466D-BFC3-9B6B5AFA0881}" destId="{3E3E944D-A6EC-4962-9AC1-C585A4F97BDA}" srcOrd="6"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 modelId="{D1FCC793-7016-41E6-AB8B-4033FFA9026A}" type="presParOf" srcId="{AB52B3CC-6563-466D-BFC3-9B6B5AFA0881}" destId="{5348715E-8CD7-4924-A1CE-4FBA328AF10E}" srcOrd="7" destOrd="0" presId="urn:microsoft.com/office/officeart/2016/7/layout/RoundedRectangleTimeline"/>
    <dgm:cxn modelId="{A6D2B662-459B-4C15-9041-DDE3D09B5910}" type="presParOf" srcId="{AB52B3CC-6563-466D-BFC3-9B6B5AFA0881}" destId="{8CE52A8B-DB35-429D-89FF-7603FA1D5420}" srcOrd="8" destOrd="0" presId="urn:microsoft.com/office/officeart/2016/7/layout/RoundedRectangleTimeline"/>
    <dgm:cxn modelId="{E57928B0-D6DC-4BAD-BD23-99020A596352}" type="presParOf" srcId="{8CE52A8B-DB35-429D-89FF-7603FA1D5420}" destId="{90753C92-4672-4231-9100-C1FF9D886600}" srcOrd="0" destOrd="0" presId="urn:microsoft.com/office/officeart/2016/7/layout/RoundedRectangleTimeline"/>
    <dgm:cxn modelId="{F17B7637-88DE-45FC-BB8B-A4EFD493B6BA}" type="presParOf" srcId="{8CE52A8B-DB35-429D-89FF-7603FA1D5420}" destId="{83AF7068-B451-4436-ACA3-A9A1B67E95B5}" srcOrd="1" destOrd="0" presId="urn:microsoft.com/office/officeart/2016/7/layout/RoundedRectangleTimeline"/>
    <dgm:cxn modelId="{EA07ABA4-E8CE-4FFA-9B25-4BF5ABE23FC0}" type="presParOf" srcId="{8CE52A8B-DB35-429D-89FF-7603FA1D5420}" destId="{17A65392-B801-41E3-8E5C-F5CA6079E132}" srcOrd="2" destOrd="0" presId="urn:microsoft.com/office/officeart/2016/7/layout/RoundedRectangleTimeline"/>
    <dgm:cxn modelId="{194C45C4-C02F-466E-8FF7-1FC17A752DFA}" type="presParOf" srcId="{8CE52A8B-DB35-429D-89FF-7603FA1D5420}" destId="{6599D5CD-DA71-4931-B930-D8E57067DDEC}" srcOrd="3" destOrd="0" presId="urn:microsoft.com/office/officeart/2016/7/layout/RoundedRectangleTimeline"/>
    <dgm:cxn modelId="{F6C41C78-F27D-4F80-A127-B691A4C6AD5B}" type="presParOf" srcId="{8CE52A8B-DB35-429D-89FF-7603FA1D5420}" destId="{22FF3852-9C39-4327-88B9-A1EBAE8F1EAE}" srcOrd="4" destOrd="0" presId="urn:microsoft.com/office/officeart/2016/7/layout/RoundedRectangleTimeline"/>
    <dgm:cxn modelId="{A6A1BDB0-9222-405A-9438-767C7733A472}" type="presParOf" srcId="{AB52B3CC-6563-466D-BFC3-9B6B5AFA0881}" destId="{6F825D1D-2F36-4A10-83E6-691360C2F143}" srcOrd="9" destOrd="0" presId="urn:microsoft.com/office/officeart/2016/7/layout/RoundedRectangleTimeline"/>
    <dgm:cxn modelId="{D3AF9DD1-4A66-4A66-9951-D7423491978A}" type="presParOf" srcId="{AB52B3CC-6563-466D-BFC3-9B6B5AFA0881}" destId="{600DC382-0618-4F20-8518-B666915A3B0B}" srcOrd="10" destOrd="0" presId="urn:microsoft.com/office/officeart/2016/7/layout/RoundedRectangleTimeline"/>
    <dgm:cxn modelId="{1FFEAAAB-F67D-4767-996E-7611CC8FD405}" type="presParOf" srcId="{600DC382-0618-4F20-8518-B666915A3B0B}" destId="{DB2A87AE-9AD2-4FC5-A617-6BA9D895F446}" srcOrd="0" destOrd="0" presId="urn:microsoft.com/office/officeart/2016/7/layout/RoundedRectangleTimeline"/>
    <dgm:cxn modelId="{467F7683-247F-46A9-B858-F5EC92ABEC45}" type="presParOf" srcId="{600DC382-0618-4F20-8518-B666915A3B0B}" destId="{7DA601C6-3E84-4440-A1A6-57ACB37D5165}" srcOrd="1" destOrd="0" presId="urn:microsoft.com/office/officeart/2016/7/layout/RoundedRectangleTimeline"/>
    <dgm:cxn modelId="{AA4D644C-5F57-4AA6-94D9-AC6BA108EF60}" type="presParOf" srcId="{600DC382-0618-4F20-8518-B666915A3B0B}" destId="{7A7FC2F0-7494-4969-AFB5-4F256C7A341B}" srcOrd="2" destOrd="0" presId="urn:microsoft.com/office/officeart/2016/7/layout/RoundedRectangleTimeline"/>
    <dgm:cxn modelId="{F45E981B-17A7-4529-9B5C-3D108642DD68}" type="presParOf" srcId="{600DC382-0618-4F20-8518-B666915A3B0B}" destId="{C72D2DB3-E2D3-49D7-8575-41871BCA1818}" srcOrd="3" destOrd="0" presId="urn:microsoft.com/office/officeart/2016/7/layout/RoundedRectangleTimeline"/>
    <dgm:cxn modelId="{4A6353EF-B7EF-4231-B952-59A5F27DAB2C}" type="presParOf" srcId="{600DC382-0618-4F20-8518-B666915A3B0B}" destId="{B9AE68A4-B75E-4F73-8115-DF17A7701B74}"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6E9264-9B50-440F-83A3-69C5FF31B2E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66148DC-A5AE-43A0-8C98-019DAA45D607}">
      <dgm:prSet/>
      <dgm:spPr/>
      <dgm:t>
        <a:bodyPr/>
        <a:lstStyle/>
        <a:p>
          <a:r>
            <a:rPr lang="en-US"/>
            <a:t>CBR has no budget – none required</a:t>
          </a:r>
        </a:p>
      </dgm:t>
    </dgm:pt>
    <dgm:pt modelId="{19B19AFC-3EAE-44FB-8DD6-51396659726A}" type="parTrans" cxnId="{8BA1147E-C7A6-4A09-8077-2757DF9D7335}">
      <dgm:prSet/>
      <dgm:spPr/>
      <dgm:t>
        <a:bodyPr/>
        <a:lstStyle/>
        <a:p>
          <a:endParaRPr lang="en-US"/>
        </a:p>
      </dgm:t>
    </dgm:pt>
    <dgm:pt modelId="{0696288F-6FDD-4D10-8F7F-392464BB4720}" type="sibTrans" cxnId="{8BA1147E-C7A6-4A09-8077-2757DF9D7335}">
      <dgm:prSet/>
      <dgm:spPr/>
      <dgm:t>
        <a:bodyPr/>
        <a:lstStyle/>
        <a:p>
          <a:endParaRPr lang="en-US"/>
        </a:p>
      </dgm:t>
    </dgm:pt>
    <dgm:pt modelId="{83D0B9E7-FD44-4A03-82B0-1D7967084333}">
      <dgm:prSet/>
      <dgm:spPr/>
      <dgm:t>
        <a:bodyPr/>
        <a:lstStyle/>
        <a:p>
          <a:r>
            <a:rPr lang="en-US"/>
            <a:t>CBR is basically one person – no staff required</a:t>
          </a:r>
        </a:p>
      </dgm:t>
    </dgm:pt>
    <dgm:pt modelId="{2EDF7E7E-3648-469F-BA9F-413082B01567}" type="parTrans" cxnId="{BEE41F4F-9DCB-4B58-907D-BC10EAF5B2AD}">
      <dgm:prSet/>
      <dgm:spPr/>
      <dgm:t>
        <a:bodyPr/>
        <a:lstStyle/>
        <a:p>
          <a:endParaRPr lang="en-US"/>
        </a:p>
      </dgm:t>
    </dgm:pt>
    <dgm:pt modelId="{02471FD9-0E16-4B52-9803-4088B5AABB79}" type="sibTrans" cxnId="{BEE41F4F-9DCB-4B58-907D-BC10EAF5B2AD}">
      <dgm:prSet/>
      <dgm:spPr/>
      <dgm:t>
        <a:bodyPr/>
        <a:lstStyle/>
        <a:p>
          <a:endParaRPr lang="en-US"/>
        </a:p>
      </dgm:t>
    </dgm:pt>
    <dgm:pt modelId="{F9161D15-2B94-4584-AFF4-3568CA09E122}">
      <dgm:prSet/>
      <dgm:spPr/>
      <dgm:t>
        <a:bodyPr/>
        <a:lstStyle/>
        <a:p>
          <a:r>
            <a:rPr lang="en-US"/>
            <a:t>A lot can be accomplished at the local level</a:t>
          </a:r>
        </a:p>
      </dgm:t>
    </dgm:pt>
    <dgm:pt modelId="{38C98B64-6718-40F7-B68F-1259E4F3E484}" type="parTrans" cxnId="{4143F3E6-772A-4EED-B80F-9D8775BAC124}">
      <dgm:prSet/>
      <dgm:spPr/>
      <dgm:t>
        <a:bodyPr/>
        <a:lstStyle/>
        <a:p>
          <a:endParaRPr lang="en-US"/>
        </a:p>
      </dgm:t>
    </dgm:pt>
    <dgm:pt modelId="{AA157BD9-718E-4EBF-A44B-E3745FCAD2BC}" type="sibTrans" cxnId="{4143F3E6-772A-4EED-B80F-9D8775BAC124}">
      <dgm:prSet/>
      <dgm:spPr/>
      <dgm:t>
        <a:bodyPr/>
        <a:lstStyle/>
        <a:p>
          <a:endParaRPr lang="en-US"/>
        </a:p>
      </dgm:t>
    </dgm:pt>
    <dgm:pt modelId="{9D1379CB-C039-4384-A1E2-DE71D15E9556}" type="pres">
      <dgm:prSet presAssocID="{4F6E9264-9B50-440F-83A3-69C5FF31B2E5}" presName="hierChild1" presStyleCnt="0">
        <dgm:presLayoutVars>
          <dgm:chPref val="1"/>
          <dgm:dir/>
          <dgm:animOne val="branch"/>
          <dgm:animLvl val="lvl"/>
          <dgm:resizeHandles/>
        </dgm:presLayoutVars>
      </dgm:prSet>
      <dgm:spPr/>
    </dgm:pt>
    <dgm:pt modelId="{A5E0E87F-2770-4CD5-B1C2-6A432C3F1E42}" type="pres">
      <dgm:prSet presAssocID="{A66148DC-A5AE-43A0-8C98-019DAA45D607}" presName="hierRoot1" presStyleCnt="0"/>
      <dgm:spPr/>
    </dgm:pt>
    <dgm:pt modelId="{C4201F5C-F1C5-4E46-B19A-9AD418B4C62F}" type="pres">
      <dgm:prSet presAssocID="{A66148DC-A5AE-43A0-8C98-019DAA45D607}" presName="composite" presStyleCnt="0"/>
      <dgm:spPr/>
    </dgm:pt>
    <dgm:pt modelId="{449FED81-877A-4AAB-9B71-0450541C69B4}" type="pres">
      <dgm:prSet presAssocID="{A66148DC-A5AE-43A0-8C98-019DAA45D607}" presName="background" presStyleLbl="node0" presStyleIdx="0" presStyleCnt="3"/>
      <dgm:spPr/>
    </dgm:pt>
    <dgm:pt modelId="{A893875B-026C-4055-91A7-24B035F98FF2}" type="pres">
      <dgm:prSet presAssocID="{A66148DC-A5AE-43A0-8C98-019DAA45D607}" presName="text" presStyleLbl="fgAcc0" presStyleIdx="0" presStyleCnt="3">
        <dgm:presLayoutVars>
          <dgm:chPref val="3"/>
        </dgm:presLayoutVars>
      </dgm:prSet>
      <dgm:spPr/>
    </dgm:pt>
    <dgm:pt modelId="{D7D43D2A-FC61-4D25-BECD-E5B5E91A2F37}" type="pres">
      <dgm:prSet presAssocID="{A66148DC-A5AE-43A0-8C98-019DAA45D607}" presName="hierChild2" presStyleCnt="0"/>
      <dgm:spPr/>
    </dgm:pt>
    <dgm:pt modelId="{38A494C2-46A9-453E-BCA4-04FF93E6CD40}" type="pres">
      <dgm:prSet presAssocID="{83D0B9E7-FD44-4A03-82B0-1D7967084333}" presName="hierRoot1" presStyleCnt="0"/>
      <dgm:spPr/>
    </dgm:pt>
    <dgm:pt modelId="{96737480-3550-4F0D-B48C-B1C3FE812149}" type="pres">
      <dgm:prSet presAssocID="{83D0B9E7-FD44-4A03-82B0-1D7967084333}" presName="composite" presStyleCnt="0"/>
      <dgm:spPr/>
    </dgm:pt>
    <dgm:pt modelId="{2792100C-003D-4A22-856B-037C0278C23E}" type="pres">
      <dgm:prSet presAssocID="{83D0B9E7-FD44-4A03-82B0-1D7967084333}" presName="background" presStyleLbl="node0" presStyleIdx="1" presStyleCnt="3"/>
      <dgm:spPr/>
    </dgm:pt>
    <dgm:pt modelId="{D0B78C88-B915-4121-8C60-BD5F84F21BC7}" type="pres">
      <dgm:prSet presAssocID="{83D0B9E7-FD44-4A03-82B0-1D7967084333}" presName="text" presStyleLbl="fgAcc0" presStyleIdx="1" presStyleCnt="3">
        <dgm:presLayoutVars>
          <dgm:chPref val="3"/>
        </dgm:presLayoutVars>
      </dgm:prSet>
      <dgm:spPr/>
    </dgm:pt>
    <dgm:pt modelId="{C1D174FA-9912-4321-BD80-E58948F3D9AC}" type="pres">
      <dgm:prSet presAssocID="{83D0B9E7-FD44-4A03-82B0-1D7967084333}" presName="hierChild2" presStyleCnt="0"/>
      <dgm:spPr/>
    </dgm:pt>
    <dgm:pt modelId="{2CACB643-7ADD-4CBF-AC11-3F682809D2BE}" type="pres">
      <dgm:prSet presAssocID="{F9161D15-2B94-4584-AFF4-3568CA09E122}" presName="hierRoot1" presStyleCnt="0"/>
      <dgm:spPr/>
    </dgm:pt>
    <dgm:pt modelId="{02255351-A214-44AA-AF2F-71B481164F4E}" type="pres">
      <dgm:prSet presAssocID="{F9161D15-2B94-4584-AFF4-3568CA09E122}" presName="composite" presStyleCnt="0"/>
      <dgm:spPr/>
    </dgm:pt>
    <dgm:pt modelId="{E1084696-7D1C-4DCD-9A96-D96824AA052B}" type="pres">
      <dgm:prSet presAssocID="{F9161D15-2B94-4584-AFF4-3568CA09E122}" presName="background" presStyleLbl="node0" presStyleIdx="2" presStyleCnt="3"/>
      <dgm:spPr/>
    </dgm:pt>
    <dgm:pt modelId="{AF8E4D96-5A2E-43E3-B603-D546419DBF6D}" type="pres">
      <dgm:prSet presAssocID="{F9161D15-2B94-4584-AFF4-3568CA09E122}" presName="text" presStyleLbl="fgAcc0" presStyleIdx="2" presStyleCnt="3">
        <dgm:presLayoutVars>
          <dgm:chPref val="3"/>
        </dgm:presLayoutVars>
      </dgm:prSet>
      <dgm:spPr/>
    </dgm:pt>
    <dgm:pt modelId="{D9AD295A-69F9-464F-95E7-0E3EB6FA4C14}" type="pres">
      <dgm:prSet presAssocID="{F9161D15-2B94-4584-AFF4-3568CA09E122}" presName="hierChild2" presStyleCnt="0"/>
      <dgm:spPr/>
    </dgm:pt>
  </dgm:ptLst>
  <dgm:cxnLst>
    <dgm:cxn modelId="{5F6E3268-03F1-444E-A8EC-2A061A090836}" type="presOf" srcId="{F9161D15-2B94-4584-AFF4-3568CA09E122}" destId="{AF8E4D96-5A2E-43E3-B603-D546419DBF6D}" srcOrd="0" destOrd="0" presId="urn:microsoft.com/office/officeart/2005/8/layout/hierarchy1"/>
    <dgm:cxn modelId="{B599914D-84F6-4E74-87A2-8F59C8D6ED7A}" type="presOf" srcId="{A66148DC-A5AE-43A0-8C98-019DAA45D607}" destId="{A893875B-026C-4055-91A7-24B035F98FF2}" srcOrd="0" destOrd="0" presId="urn:microsoft.com/office/officeart/2005/8/layout/hierarchy1"/>
    <dgm:cxn modelId="{BEE41F4F-9DCB-4B58-907D-BC10EAF5B2AD}" srcId="{4F6E9264-9B50-440F-83A3-69C5FF31B2E5}" destId="{83D0B9E7-FD44-4A03-82B0-1D7967084333}" srcOrd="1" destOrd="0" parTransId="{2EDF7E7E-3648-469F-BA9F-413082B01567}" sibTransId="{02471FD9-0E16-4B52-9803-4088B5AABB79}"/>
    <dgm:cxn modelId="{8BA1147E-C7A6-4A09-8077-2757DF9D7335}" srcId="{4F6E9264-9B50-440F-83A3-69C5FF31B2E5}" destId="{A66148DC-A5AE-43A0-8C98-019DAA45D607}" srcOrd="0" destOrd="0" parTransId="{19B19AFC-3EAE-44FB-8DD6-51396659726A}" sibTransId="{0696288F-6FDD-4D10-8F7F-392464BB4720}"/>
    <dgm:cxn modelId="{37DF4B98-B6A5-47E3-AE2F-2461794101E0}" type="presOf" srcId="{4F6E9264-9B50-440F-83A3-69C5FF31B2E5}" destId="{9D1379CB-C039-4384-A1E2-DE71D15E9556}" srcOrd="0" destOrd="0" presId="urn:microsoft.com/office/officeart/2005/8/layout/hierarchy1"/>
    <dgm:cxn modelId="{758562C9-F0C2-4D94-9A32-52468139AC1B}" type="presOf" srcId="{83D0B9E7-FD44-4A03-82B0-1D7967084333}" destId="{D0B78C88-B915-4121-8C60-BD5F84F21BC7}" srcOrd="0" destOrd="0" presId="urn:microsoft.com/office/officeart/2005/8/layout/hierarchy1"/>
    <dgm:cxn modelId="{4143F3E6-772A-4EED-B80F-9D8775BAC124}" srcId="{4F6E9264-9B50-440F-83A3-69C5FF31B2E5}" destId="{F9161D15-2B94-4584-AFF4-3568CA09E122}" srcOrd="2" destOrd="0" parTransId="{38C98B64-6718-40F7-B68F-1259E4F3E484}" sibTransId="{AA157BD9-718E-4EBF-A44B-E3745FCAD2BC}"/>
    <dgm:cxn modelId="{690C1A54-6BC8-4FAD-9182-886382D678EF}" type="presParOf" srcId="{9D1379CB-C039-4384-A1E2-DE71D15E9556}" destId="{A5E0E87F-2770-4CD5-B1C2-6A432C3F1E42}" srcOrd="0" destOrd="0" presId="urn:microsoft.com/office/officeart/2005/8/layout/hierarchy1"/>
    <dgm:cxn modelId="{5EE34CB0-F307-4EC5-B03B-57AD74921EF1}" type="presParOf" srcId="{A5E0E87F-2770-4CD5-B1C2-6A432C3F1E42}" destId="{C4201F5C-F1C5-4E46-B19A-9AD418B4C62F}" srcOrd="0" destOrd="0" presId="urn:microsoft.com/office/officeart/2005/8/layout/hierarchy1"/>
    <dgm:cxn modelId="{6B25FD2D-B06E-442B-85BC-9B02288C8E8B}" type="presParOf" srcId="{C4201F5C-F1C5-4E46-B19A-9AD418B4C62F}" destId="{449FED81-877A-4AAB-9B71-0450541C69B4}" srcOrd="0" destOrd="0" presId="urn:microsoft.com/office/officeart/2005/8/layout/hierarchy1"/>
    <dgm:cxn modelId="{3FEAAD37-C435-4347-BE0E-23CA6D059963}" type="presParOf" srcId="{C4201F5C-F1C5-4E46-B19A-9AD418B4C62F}" destId="{A893875B-026C-4055-91A7-24B035F98FF2}" srcOrd="1" destOrd="0" presId="urn:microsoft.com/office/officeart/2005/8/layout/hierarchy1"/>
    <dgm:cxn modelId="{15545222-0C3B-4B9C-9EE2-1533EB71DF71}" type="presParOf" srcId="{A5E0E87F-2770-4CD5-B1C2-6A432C3F1E42}" destId="{D7D43D2A-FC61-4D25-BECD-E5B5E91A2F37}" srcOrd="1" destOrd="0" presId="urn:microsoft.com/office/officeart/2005/8/layout/hierarchy1"/>
    <dgm:cxn modelId="{7C2143B6-03B6-4A8E-9F10-72F6F85156A9}" type="presParOf" srcId="{9D1379CB-C039-4384-A1E2-DE71D15E9556}" destId="{38A494C2-46A9-453E-BCA4-04FF93E6CD40}" srcOrd="1" destOrd="0" presId="urn:microsoft.com/office/officeart/2005/8/layout/hierarchy1"/>
    <dgm:cxn modelId="{F8783E2F-D9E2-40BF-B9FC-BC12FA13B3AE}" type="presParOf" srcId="{38A494C2-46A9-453E-BCA4-04FF93E6CD40}" destId="{96737480-3550-4F0D-B48C-B1C3FE812149}" srcOrd="0" destOrd="0" presId="urn:microsoft.com/office/officeart/2005/8/layout/hierarchy1"/>
    <dgm:cxn modelId="{94B1E0A1-E5CD-4E45-B070-1637C15F8143}" type="presParOf" srcId="{96737480-3550-4F0D-B48C-B1C3FE812149}" destId="{2792100C-003D-4A22-856B-037C0278C23E}" srcOrd="0" destOrd="0" presId="urn:microsoft.com/office/officeart/2005/8/layout/hierarchy1"/>
    <dgm:cxn modelId="{630D2795-A588-4995-AD66-606243CF81D0}" type="presParOf" srcId="{96737480-3550-4F0D-B48C-B1C3FE812149}" destId="{D0B78C88-B915-4121-8C60-BD5F84F21BC7}" srcOrd="1" destOrd="0" presId="urn:microsoft.com/office/officeart/2005/8/layout/hierarchy1"/>
    <dgm:cxn modelId="{E5E18EA6-F751-4E15-83A1-3E70DDE53D22}" type="presParOf" srcId="{38A494C2-46A9-453E-BCA4-04FF93E6CD40}" destId="{C1D174FA-9912-4321-BD80-E58948F3D9AC}" srcOrd="1" destOrd="0" presId="urn:microsoft.com/office/officeart/2005/8/layout/hierarchy1"/>
    <dgm:cxn modelId="{0C3D0083-07C7-450E-8AF7-C02799195BB9}" type="presParOf" srcId="{9D1379CB-C039-4384-A1E2-DE71D15E9556}" destId="{2CACB643-7ADD-4CBF-AC11-3F682809D2BE}" srcOrd="2" destOrd="0" presId="urn:microsoft.com/office/officeart/2005/8/layout/hierarchy1"/>
    <dgm:cxn modelId="{C2AEAC8D-4249-41B5-A6F4-E9FB7C72B418}" type="presParOf" srcId="{2CACB643-7ADD-4CBF-AC11-3F682809D2BE}" destId="{02255351-A214-44AA-AF2F-71B481164F4E}" srcOrd="0" destOrd="0" presId="urn:microsoft.com/office/officeart/2005/8/layout/hierarchy1"/>
    <dgm:cxn modelId="{32AFE7FA-A9DC-4100-8D41-A0A0553236B1}" type="presParOf" srcId="{02255351-A214-44AA-AF2F-71B481164F4E}" destId="{E1084696-7D1C-4DCD-9A96-D96824AA052B}" srcOrd="0" destOrd="0" presId="urn:microsoft.com/office/officeart/2005/8/layout/hierarchy1"/>
    <dgm:cxn modelId="{C1B4472C-439F-40C6-AAC2-D26BA3B7C32A}" type="presParOf" srcId="{02255351-A214-44AA-AF2F-71B481164F4E}" destId="{AF8E4D96-5A2E-43E3-B603-D546419DBF6D}" srcOrd="1" destOrd="0" presId="urn:microsoft.com/office/officeart/2005/8/layout/hierarchy1"/>
    <dgm:cxn modelId="{B6B3EE30-9672-4356-A5C5-160579B4D42F}" type="presParOf" srcId="{2CACB643-7ADD-4CBF-AC11-3F682809D2BE}" destId="{D9AD295A-69F9-464F-95E7-0E3EB6FA4C1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B87441-62D1-407A-9AA0-659793EA67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1E217A-5250-4C83-910E-C7DD2B802A23}">
      <dgm:prSet/>
      <dgm:spPr/>
      <dgm:t>
        <a:bodyPr/>
        <a:lstStyle/>
        <a:p>
          <a:r>
            <a:rPr lang="en-US" dirty="0"/>
            <a:t>Bayfield County county-wide EV Charging Infrastructure </a:t>
          </a:r>
        </a:p>
        <a:p>
          <a:r>
            <a:rPr lang="en-US" dirty="0"/>
            <a:t>DOT CFI grant</a:t>
          </a:r>
        </a:p>
      </dgm:t>
    </dgm:pt>
    <dgm:pt modelId="{4E5CA35F-5CAB-4724-9ED3-9EEF765A12C8}" type="parTrans" cxnId="{BCD131D9-2E2D-46FF-B39E-EBFCD47AFE3A}">
      <dgm:prSet/>
      <dgm:spPr/>
      <dgm:t>
        <a:bodyPr/>
        <a:lstStyle/>
        <a:p>
          <a:endParaRPr lang="en-US"/>
        </a:p>
      </dgm:t>
    </dgm:pt>
    <dgm:pt modelId="{74191C6C-4797-40A5-BAC7-87A2407B9490}" type="sibTrans" cxnId="{BCD131D9-2E2D-46FF-B39E-EBFCD47AFE3A}">
      <dgm:prSet/>
      <dgm:spPr/>
      <dgm:t>
        <a:bodyPr/>
        <a:lstStyle/>
        <a:p>
          <a:endParaRPr lang="en-US"/>
        </a:p>
      </dgm:t>
    </dgm:pt>
    <dgm:pt modelId="{AFE2D6CC-4998-4053-AA24-691931D775E4}">
      <dgm:prSet/>
      <dgm:spPr/>
      <dgm:t>
        <a:bodyPr/>
        <a:lstStyle/>
        <a:p>
          <a:r>
            <a:rPr lang="en-US" dirty="0"/>
            <a:t>State of WI DOE ERA grant for Bayfield County carbon reduction ($10M)</a:t>
          </a:r>
        </a:p>
      </dgm:t>
    </dgm:pt>
    <dgm:pt modelId="{C3EED082-70F8-470D-9F4A-1D3F497E082B}" type="parTrans" cxnId="{A5286626-5072-4EE4-AE71-83B4531093C8}">
      <dgm:prSet/>
      <dgm:spPr/>
      <dgm:t>
        <a:bodyPr/>
        <a:lstStyle/>
        <a:p>
          <a:endParaRPr lang="en-US"/>
        </a:p>
      </dgm:t>
    </dgm:pt>
    <dgm:pt modelId="{BF1394D5-099B-46F8-A0F0-90B31F03DE44}" type="sibTrans" cxnId="{A5286626-5072-4EE4-AE71-83B4531093C8}">
      <dgm:prSet/>
      <dgm:spPr/>
      <dgm:t>
        <a:bodyPr/>
        <a:lstStyle/>
        <a:p>
          <a:endParaRPr lang="en-US"/>
        </a:p>
      </dgm:t>
    </dgm:pt>
    <dgm:pt modelId="{1D7EE790-B033-49E8-A628-E3F184A31FA2}" type="pres">
      <dgm:prSet presAssocID="{90B87441-62D1-407A-9AA0-659793EA678C}" presName="linear" presStyleCnt="0">
        <dgm:presLayoutVars>
          <dgm:animLvl val="lvl"/>
          <dgm:resizeHandles val="exact"/>
        </dgm:presLayoutVars>
      </dgm:prSet>
      <dgm:spPr/>
    </dgm:pt>
    <dgm:pt modelId="{B4B3A55B-B220-457A-B043-3F1CE9DC324A}" type="pres">
      <dgm:prSet presAssocID="{381E217A-5250-4C83-910E-C7DD2B802A23}" presName="parentText" presStyleLbl="node1" presStyleIdx="0" presStyleCnt="2">
        <dgm:presLayoutVars>
          <dgm:chMax val="0"/>
          <dgm:bulletEnabled val="1"/>
        </dgm:presLayoutVars>
      </dgm:prSet>
      <dgm:spPr/>
    </dgm:pt>
    <dgm:pt modelId="{5B6D33AC-D70A-44C4-B702-6B6C3B28760F}" type="pres">
      <dgm:prSet presAssocID="{74191C6C-4797-40A5-BAC7-87A2407B9490}" presName="spacer" presStyleCnt="0"/>
      <dgm:spPr/>
    </dgm:pt>
    <dgm:pt modelId="{7C4B2C41-C020-4B37-B8B5-474859E2FC3D}" type="pres">
      <dgm:prSet presAssocID="{AFE2D6CC-4998-4053-AA24-691931D775E4}" presName="parentText" presStyleLbl="node1" presStyleIdx="1" presStyleCnt="2">
        <dgm:presLayoutVars>
          <dgm:chMax val="0"/>
          <dgm:bulletEnabled val="1"/>
        </dgm:presLayoutVars>
      </dgm:prSet>
      <dgm:spPr/>
    </dgm:pt>
  </dgm:ptLst>
  <dgm:cxnLst>
    <dgm:cxn modelId="{5A40EA06-FC89-4D9C-8DFD-95C9C07D09C8}" type="presOf" srcId="{381E217A-5250-4C83-910E-C7DD2B802A23}" destId="{B4B3A55B-B220-457A-B043-3F1CE9DC324A}" srcOrd="0" destOrd="0" presId="urn:microsoft.com/office/officeart/2005/8/layout/vList2"/>
    <dgm:cxn modelId="{A5286626-5072-4EE4-AE71-83B4531093C8}" srcId="{90B87441-62D1-407A-9AA0-659793EA678C}" destId="{AFE2D6CC-4998-4053-AA24-691931D775E4}" srcOrd="1" destOrd="0" parTransId="{C3EED082-70F8-470D-9F4A-1D3F497E082B}" sibTransId="{BF1394D5-099B-46F8-A0F0-90B31F03DE44}"/>
    <dgm:cxn modelId="{58C8C040-85FC-4E3E-89DA-032C225DE7EE}" type="presOf" srcId="{90B87441-62D1-407A-9AA0-659793EA678C}" destId="{1D7EE790-B033-49E8-A628-E3F184A31FA2}" srcOrd="0" destOrd="0" presId="urn:microsoft.com/office/officeart/2005/8/layout/vList2"/>
    <dgm:cxn modelId="{16E6C5B8-CCDF-468A-BED0-37320FF92FFC}" type="presOf" srcId="{AFE2D6CC-4998-4053-AA24-691931D775E4}" destId="{7C4B2C41-C020-4B37-B8B5-474859E2FC3D}" srcOrd="0" destOrd="0" presId="urn:microsoft.com/office/officeart/2005/8/layout/vList2"/>
    <dgm:cxn modelId="{BCD131D9-2E2D-46FF-B39E-EBFCD47AFE3A}" srcId="{90B87441-62D1-407A-9AA0-659793EA678C}" destId="{381E217A-5250-4C83-910E-C7DD2B802A23}" srcOrd="0" destOrd="0" parTransId="{4E5CA35F-5CAB-4724-9ED3-9EEF765A12C8}" sibTransId="{74191C6C-4797-40A5-BAC7-87A2407B9490}"/>
    <dgm:cxn modelId="{5B89AA62-3D21-4FD3-9BA3-2F5BFD85C30F}" type="presParOf" srcId="{1D7EE790-B033-49E8-A628-E3F184A31FA2}" destId="{B4B3A55B-B220-457A-B043-3F1CE9DC324A}" srcOrd="0" destOrd="0" presId="urn:microsoft.com/office/officeart/2005/8/layout/vList2"/>
    <dgm:cxn modelId="{A8DA5283-35EB-48C2-AFA8-718C127B6B10}" type="presParOf" srcId="{1D7EE790-B033-49E8-A628-E3F184A31FA2}" destId="{5B6D33AC-D70A-44C4-B702-6B6C3B28760F}" srcOrd="1" destOrd="0" presId="urn:microsoft.com/office/officeart/2005/8/layout/vList2"/>
    <dgm:cxn modelId="{F97EEF7B-1407-4F9A-95CB-6FAE11D65984}" type="presParOf" srcId="{1D7EE790-B033-49E8-A628-E3F184A31FA2}" destId="{7C4B2C41-C020-4B37-B8B5-474859E2FC3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ABC7D6-77FA-4C17-BAE1-8CA0DEBBC830}"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5C57858-35A5-43EF-B2A0-D4E0236515B9}">
      <dgm:prSet/>
      <dgm:spPr/>
      <dgm:t>
        <a:bodyPr/>
        <a:lstStyle/>
        <a:p>
          <a:r>
            <a:rPr lang="en-US"/>
            <a:t>Do you have a local nonprofit supporting renewable energy?</a:t>
          </a:r>
        </a:p>
      </dgm:t>
    </dgm:pt>
    <dgm:pt modelId="{33195120-AEAF-49DF-AC47-48135FEF9C5E}" type="parTrans" cxnId="{8BF19D78-759E-48FE-8053-A24FB99E48CF}">
      <dgm:prSet/>
      <dgm:spPr/>
      <dgm:t>
        <a:bodyPr/>
        <a:lstStyle/>
        <a:p>
          <a:endParaRPr lang="en-US"/>
        </a:p>
      </dgm:t>
    </dgm:pt>
    <dgm:pt modelId="{17568DB4-C730-434A-AF99-B5EFD0A5D9F5}" type="sibTrans" cxnId="{8BF19D78-759E-48FE-8053-A24FB99E48CF}">
      <dgm:prSet/>
      <dgm:spPr/>
      <dgm:t>
        <a:bodyPr/>
        <a:lstStyle/>
        <a:p>
          <a:endParaRPr lang="en-US"/>
        </a:p>
      </dgm:t>
    </dgm:pt>
    <dgm:pt modelId="{85EE7CAE-8359-46E5-B698-683F7933A019}">
      <dgm:prSet/>
      <dgm:spPr/>
      <dgm:t>
        <a:bodyPr/>
        <a:lstStyle/>
        <a:p>
          <a:r>
            <a:rPr lang="en-US" dirty="0"/>
            <a:t>If so, support it, if not, start one</a:t>
          </a:r>
        </a:p>
      </dgm:t>
    </dgm:pt>
    <dgm:pt modelId="{9CE89B78-7C96-4434-B125-5533FCA95C16}" type="parTrans" cxnId="{EB3AB735-9561-41CB-AB95-E30209951649}">
      <dgm:prSet/>
      <dgm:spPr/>
      <dgm:t>
        <a:bodyPr/>
        <a:lstStyle/>
        <a:p>
          <a:endParaRPr lang="en-US"/>
        </a:p>
      </dgm:t>
    </dgm:pt>
    <dgm:pt modelId="{F4E5ADB0-867C-4D39-BC36-51DE7F6E5F6A}" type="sibTrans" cxnId="{EB3AB735-9561-41CB-AB95-E30209951649}">
      <dgm:prSet/>
      <dgm:spPr/>
      <dgm:t>
        <a:bodyPr/>
        <a:lstStyle/>
        <a:p>
          <a:endParaRPr lang="en-US"/>
        </a:p>
      </dgm:t>
    </dgm:pt>
    <dgm:pt modelId="{F4B50AF6-93F3-4CB8-867D-05950F32AF43}">
      <dgm:prSet/>
      <dgm:spPr/>
      <dgm:t>
        <a:bodyPr/>
        <a:lstStyle/>
        <a:p>
          <a:r>
            <a:rPr lang="en-US"/>
            <a:t>Get involved with local government</a:t>
          </a:r>
        </a:p>
      </dgm:t>
    </dgm:pt>
    <dgm:pt modelId="{1C7D7DC9-1953-45AC-8AFD-B33AF17EA788}" type="parTrans" cxnId="{137455A3-1D47-42C2-AA9F-E2C0C08F3EEC}">
      <dgm:prSet/>
      <dgm:spPr/>
      <dgm:t>
        <a:bodyPr/>
        <a:lstStyle/>
        <a:p>
          <a:endParaRPr lang="en-US"/>
        </a:p>
      </dgm:t>
    </dgm:pt>
    <dgm:pt modelId="{E5A11626-438B-4FED-B5C6-3729ACFF014A}" type="sibTrans" cxnId="{137455A3-1D47-42C2-AA9F-E2C0C08F3EEC}">
      <dgm:prSet/>
      <dgm:spPr/>
      <dgm:t>
        <a:bodyPr/>
        <a:lstStyle/>
        <a:p>
          <a:endParaRPr lang="en-US"/>
        </a:p>
      </dgm:t>
    </dgm:pt>
    <dgm:pt modelId="{1E7A89C0-EA0F-4089-8814-F07029E6B9B2}">
      <dgm:prSet/>
      <dgm:spPr/>
      <dgm:t>
        <a:bodyPr/>
        <a:lstStyle/>
        <a:p>
          <a:r>
            <a:rPr lang="en-US" dirty="0"/>
            <a:t>Public input on Comprehensive Plans</a:t>
          </a:r>
        </a:p>
      </dgm:t>
    </dgm:pt>
    <dgm:pt modelId="{28F9391D-82B7-40B3-9E29-8373D84A0FE0}" type="parTrans" cxnId="{1AC53A1A-730C-4090-A441-CFA5DABECD6C}">
      <dgm:prSet/>
      <dgm:spPr/>
      <dgm:t>
        <a:bodyPr/>
        <a:lstStyle/>
        <a:p>
          <a:endParaRPr lang="en-US"/>
        </a:p>
      </dgm:t>
    </dgm:pt>
    <dgm:pt modelId="{E67AB6C9-90B3-444C-8CAF-17A466803258}" type="sibTrans" cxnId="{1AC53A1A-730C-4090-A441-CFA5DABECD6C}">
      <dgm:prSet/>
      <dgm:spPr/>
      <dgm:t>
        <a:bodyPr/>
        <a:lstStyle/>
        <a:p>
          <a:endParaRPr lang="en-US"/>
        </a:p>
      </dgm:t>
    </dgm:pt>
    <dgm:pt modelId="{BDB35129-A6B8-45C2-97AB-09567F806E8D}">
      <dgm:prSet/>
      <dgm:spPr/>
      <dgm:t>
        <a:bodyPr/>
        <a:lstStyle/>
        <a:p>
          <a:r>
            <a:rPr lang="en-US" dirty="0"/>
            <a:t>Propose solar and EV infrastructure projects</a:t>
          </a:r>
        </a:p>
      </dgm:t>
    </dgm:pt>
    <dgm:pt modelId="{40ECE18A-77B5-4552-AB25-8CDF3B9867E9}" type="parTrans" cxnId="{3A8D8BE6-4244-4820-A1C5-A60691AC512F}">
      <dgm:prSet/>
      <dgm:spPr/>
      <dgm:t>
        <a:bodyPr/>
        <a:lstStyle/>
        <a:p>
          <a:endParaRPr lang="en-US"/>
        </a:p>
      </dgm:t>
    </dgm:pt>
    <dgm:pt modelId="{D2F2E411-B43C-42F9-8ED8-CB7BF3ACC77D}" type="sibTrans" cxnId="{3A8D8BE6-4244-4820-A1C5-A60691AC512F}">
      <dgm:prSet/>
      <dgm:spPr/>
      <dgm:t>
        <a:bodyPr/>
        <a:lstStyle/>
        <a:p>
          <a:endParaRPr lang="en-US"/>
        </a:p>
      </dgm:t>
    </dgm:pt>
    <dgm:pt modelId="{3168CAA8-CA02-4616-B207-790E77047AA0}">
      <dgm:prSet/>
      <dgm:spPr/>
      <dgm:t>
        <a:bodyPr/>
        <a:lstStyle/>
        <a:p>
          <a:r>
            <a:rPr lang="en-US" dirty="0"/>
            <a:t>Consider donating financially to a local community-based solar project.</a:t>
          </a:r>
        </a:p>
      </dgm:t>
    </dgm:pt>
    <dgm:pt modelId="{EDC0F1A2-C6E6-4837-9415-7AB086F178F2}" type="parTrans" cxnId="{3E98B168-C0B7-4785-B915-31EC1D70E4F6}">
      <dgm:prSet/>
      <dgm:spPr/>
      <dgm:t>
        <a:bodyPr/>
        <a:lstStyle/>
        <a:p>
          <a:endParaRPr lang="en-US"/>
        </a:p>
      </dgm:t>
    </dgm:pt>
    <dgm:pt modelId="{F3A8AECB-4405-41F2-97C4-07FD084CEEB8}" type="sibTrans" cxnId="{3E98B168-C0B7-4785-B915-31EC1D70E4F6}">
      <dgm:prSet/>
      <dgm:spPr/>
      <dgm:t>
        <a:bodyPr/>
        <a:lstStyle/>
        <a:p>
          <a:endParaRPr lang="en-US"/>
        </a:p>
      </dgm:t>
    </dgm:pt>
    <dgm:pt modelId="{DAC56F97-4CF7-4C2A-A2F8-CCA7BB28B038}">
      <dgm:prSet/>
      <dgm:spPr/>
      <dgm:t>
        <a:bodyPr/>
        <a:lstStyle/>
        <a:p>
          <a:r>
            <a:rPr lang="en-US" dirty="0"/>
            <a:t>Reduce your carbon footprint</a:t>
          </a:r>
        </a:p>
      </dgm:t>
    </dgm:pt>
    <dgm:pt modelId="{B46C7EAE-7890-4012-8543-52324DD5CDEA}" type="parTrans" cxnId="{12BCB346-CA9D-4A66-B2F3-DAB1204B9746}">
      <dgm:prSet/>
      <dgm:spPr/>
      <dgm:t>
        <a:bodyPr/>
        <a:lstStyle/>
        <a:p>
          <a:endParaRPr lang="en-US"/>
        </a:p>
      </dgm:t>
    </dgm:pt>
    <dgm:pt modelId="{08A74E46-A29F-4785-9141-DBC38DB627DD}" type="sibTrans" cxnId="{12BCB346-CA9D-4A66-B2F3-DAB1204B9746}">
      <dgm:prSet/>
      <dgm:spPr/>
      <dgm:t>
        <a:bodyPr/>
        <a:lstStyle/>
        <a:p>
          <a:endParaRPr lang="en-US"/>
        </a:p>
      </dgm:t>
    </dgm:pt>
    <dgm:pt modelId="{B2937BEA-B8D8-484C-A7AA-4585B46E1D0C}">
      <dgm:prSet/>
      <dgm:spPr/>
      <dgm:t>
        <a:bodyPr/>
        <a:lstStyle/>
        <a:p>
          <a:r>
            <a:rPr lang="en-US" dirty="0"/>
            <a:t>Install solar at you home</a:t>
          </a:r>
        </a:p>
      </dgm:t>
    </dgm:pt>
    <dgm:pt modelId="{B4D80F75-0669-45B5-8831-E704D6A61A36}" type="parTrans" cxnId="{944F0670-23BF-457D-891B-D57F957FBB69}">
      <dgm:prSet/>
      <dgm:spPr/>
    </dgm:pt>
    <dgm:pt modelId="{406717C8-3636-4C99-B7B3-D6AE19CC6C90}" type="sibTrans" cxnId="{944F0670-23BF-457D-891B-D57F957FBB69}">
      <dgm:prSet/>
      <dgm:spPr/>
    </dgm:pt>
    <dgm:pt modelId="{664954CF-B1E4-4C45-9AF9-DB4DD946C1C7}">
      <dgm:prSet/>
      <dgm:spPr/>
      <dgm:t>
        <a:bodyPr/>
        <a:lstStyle/>
        <a:p>
          <a:r>
            <a:rPr lang="en-US" dirty="0"/>
            <a:t>Buy an electric vehicle</a:t>
          </a:r>
        </a:p>
      </dgm:t>
    </dgm:pt>
    <dgm:pt modelId="{472C594E-92E1-48BE-B56F-23424A103210}" type="parTrans" cxnId="{9AC7AC5F-A69D-4492-9FCD-48DAFE61AA67}">
      <dgm:prSet/>
      <dgm:spPr/>
    </dgm:pt>
    <dgm:pt modelId="{1EE523B5-E6A0-4C73-9CA1-CCE5773D8F0A}" type="sibTrans" cxnId="{9AC7AC5F-A69D-4492-9FCD-48DAFE61AA67}">
      <dgm:prSet/>
      <dgm:spPr/>
    </dgm:pt>
    <dgm:pt modelId="{2CCE944C-E41B-4845-9FD2-C7B254BD4C8F}">
      <dgm:prSet/>
      <dgm:spPr/>
      <dgm:t>
        <a:bodyPr/>
        <a:lstStyle/>
        <a:p>
          <a:r>
            <a:rPr lang="en-US" dirty="0"/>
            <a:t>Does your community have examples?</a:t>
          </a:r>
        </a:p>
      </dgm:t>
    </dgm:pt>
    <dgm:pt modelId="{659D4FE0-3422-441A-AE51-08CFDFF654EA}" type="parTrans" cxnId="{87CB945A-52D2-4984-9314-1D2DFBFE82B1}">
      <dgm:prSet/>
      <dgm:spPr/>
    </dgm:pt>
    <dgm:pt modelId="{E2E28C1E-2FD4-4B12-8040-B72ADBFD1256}" type="sibTrans" cxnId="{87CB945A-52D2-4984-9314-1D2DFBFE82B1}">
      <dgm:prSet/>
      <dgm:spPr/>
    </dgm:pt>
    <dgm:pt modelId="{5AFEC0BE-35DB-4371-B292-DE88B13F4955}" type="pres">
      <dgm:prSet presAssocID="{31ABC7D6-77FA-4C17-BAE1-8CA0DEBBC830}" presName="Name0" presStyleCnt="0">
        <dgm:presLayoutVars>
          <dgm:dir/>
          <dgm:animLvl val="lvl"/>
          <dgm:resizeHandles val="exact"/>
        </dgm:presLayoutVars>
      </dgm:prSet>
      <dgm:spPr/>
    </dgm:pt>
    <dgm:pt modelId="{83337886-3F6C-4474-B89E-921BA0F12FE1}" type="pres">
      <dgm:prSet presAssocID="{F5C57858-35A5-43EF-B2A0-D4E0236515B9}" presName="linNode" presStyleCnt="0"/>
      <dgm:spPr/>
    </dgm:pt>
    <dgm:pt modelId="{1672F065-5EC5-4F59-BF3F-F22BBB0EC246}" type="pres">
      <dgm:prSet presAssocID="{F5C57858-35A5-43EF-B2A0-D4E0236515B9}" presName="parentText" presStyleLbl="node1" presStyleIdx="0" presStyleCnt="4">
        <dgm:presLayoutVars>
          <dgm:chMax val="1"/>
          <dgm:bulletEnabled val="1"/>
        </dgm:presLayoutVars>
      </dgm:prSet>
      <dgm:spPr/>
    </dgm:pt>
    <dgm:pt modelId="{3EFE36B0-1081-494D-8B16-150993B01A85}" type="pres">
      <dgm:prSet presAssocID="{F5C57858-35A5-43EF-B2A0-D4E0236515B9}" presName="descendantText" presStyleLbl="alignAccFollowNode1" presStyleIdx="0" presStyleCnt="4">
        <dgm:presLayoutVars>
          <dgm:bulletEnabled val="1"/>
        </dgm:presLayoutVars>
      </dgm:prSet>
      <dgm:spPr/>
    </dgm:pt>
    <dgm:pt modelId="{E8875E37-D3BD-4921-AB56-DD0254000117}" type="pres">
      <dgm:prSet presAssocID="{17568DB4-C730-434A-AF99-B5EFD0A5D9F5}" presName="sp" presStyleCnt="0"/>
      <dgm:spPr/>
    </dgm:pt>
    <dgm:pt modelId="{B0296AC4-13F8-43A5-AAE5-D24B12F9B074}" type="pres">
      <dgm:prSet presAssocID="{F4B50AF6-93F3-4CB8-867D-05950F32AF43}" presName="linNode" presStyleCnt="0"/>
      <dgm:spPr/>
    </dgm:pt>
    <dgm:pt modelId="{091BD89F-3394-472E-841E-B923C653E24F}" type="pres">
      <dgm:prSet presAssocID="{F4B50AF6-93F3-4CB8-867D-05950F32AF43}" presName="parentText" presStyleLbl="node1" presStyleIdx="1" presStyleCnt="4">
        <dgm:presLayoutVars>
          <dgm:chMax val="1"/>
          <dgm:bulletEnabled val="1"/>
        </dgm:presLayoutVars>
      </dgm:prSet>
      <dgm:spPr/>
    </dgm:pt>
    <dgm:pt modelId="{FF1D275B-D989-420F-8AAB-ACB9FE0663F7}" type="pres">
      <dgm:prSet presAssocID="{F4B50AF6-93F3-4CB8-867D-05950F32AF43}" presName="descendantText" presStyleLbl="alignAccFollowNode1" presStyleIdx="1" presStyleCnt="4" custLinFactNeighborY="0">
        <dgm:presLayoutVars>
          <dgm:bulletEnabled val="1"/>
        </dgm:presLayoutVars>
      </dgm:prSet>
      <dgm:spPr/>
    </dgm:pt>
    <dgm:pt modelId="{FCDA6F87-F8E7-4E2B-9BA1-A03B2EAA2A6B}" type="pres">
      <dgm:prSet presAssocID="{E5A11626-438B-4FED-B5C6-3729ACFF014A}" presName="sp" presStyleCnt="0"/>
      <dgm:spPr/>
    </dgm:pt>
    <dgm:pt modelId="{FB1BC637-C588-48BB-A69E-2295FFE1C44D}" type="pres">
      <dgm:prSet presAssocID="{DAC56F97-4CF7-4C2A-A2F8-CCA7BB28B038}" presName="linNode" presStyleCnt="0"/>
      <dgm:spPr/>
    </dgm:pt>
    <dgm:pt modelId="{3E48E09F-1EB7-4A32-ADD6-8E08621F5D53}" type="pres">
      <dgm:prSet presAssocID="{DAC56F97-4CF7-4C2A-A2F8-CCA7BB28B038}" presName="parentText" presStyleLbl="node1" presStyleIdx="2" presStyleCnt="4">
        <dgm:presLayoutVars>
          <dgm:chMax val="1"/>
          <dgm:bulletEnabled val="1"/>
        </dgm:presLayoutVars>
      </dgm:prSet>
      <dgm:spPr/>
    </dgm:pt>
    <dgm:pt modelId="{D00CDD15-CDEE-4D09-AEBA-4A1BF67ABC34}" type="pres">
      <dgm:prSet presAssocID="{DAC56F97-4CF7-4C2A-A2F8-CCA7BB28B038}" presName="descendantText" presStyleLbl="alignAccFollowNode1" presStyleIdx="2" presStyleCnt="4">
        <dgm:presLayoutVars>
          <dgm:bulletEnabled val="1"/>
        </dgm:presLayoutVars>
      </dgm:prSet>
      <dgm:spPr/>
    </dgm:pt>
    <dgm:pt modelId="{3BF0642B-4337-4C1E-9C6B-82611AC7EA87}" type="pres">
      <dgm:prSet presAssocID="{08A74E46-A29F-4785-9141-DBC38DB627DD}" presName="sp" presStyleCnt="0"/>
      <dgm:spPr/>
    </dgm:pt>
    <dgm:pt modelId="{BF3F4F82-0DC3-4D5E-8728-71B646F4E41A}" type="pres">
      <dgm:prSet presAssocID="{3168CAA8-CA02-4616-B207-790E77047AA0}" presName="linNode" presStyleCnt="0"/>
      <dgm:spPr/>
    </dgm:pt>
    <dgm:pt modelId="{A216337B-B35A-46D8-9E0B-7625226E853D}" type="pres">
      <dgm:prSet presAssocID="{3168CAA8-CA02-4616-B207-790E77047AA0}" presName="parentText" presStyleLbl="node1" presStyleIdx="3" presStyleCnt="4">
        <dgm:presLayoutVars>
          <dgm:chMax val="1"/>
          <dgm:bulletEnabled val="1"/>
        </dgm:presLayoutVars>
      </dgm:prSet>
      <dgm:spPr/>
    </dgm:pt>
    <dgm:pt modelId="{251B5448-F87D-4518-95E4-FEAF274437A3}" type="pres">
      <dgm:prSet presAssocID="{3168CAA8-CA02-4616-B207-790E77047AA0}" presName="descendantText" presStyleLbl="alignAccFollowNode1" presStyleIdx="3" presStyleCnt="4">
        <dgm:presLayoutVars>
          <dgm:bulletEnabled val="1"/>
        </dgm:presLayoutVars>
      </dgm:prSet>
      <dgm:spPr/>
    </dgm:pt>
  </dgm:ptLst>
  <dgm:cxnLst>
    <dgm:cxn modelId="{3118A508-0F1B-452B-9518-2EAA1B274CF8}" type="presOf" srcId="{85EE7CAE-8359-46E5-B698-683F7933A019}" destId="{3EFE36B0-1081-494D-8B16-150993B01A85}" srcOrd="0" destOrd="0" presId="urn:microsoft.com/office/officeart/2005/8/layout/vList5"/>
    <dgm:cxn modelId="{65C79D10-C97F-4A01-AF61-412D430B7A8A}" type="presOf" srcId="{3168CAA8-CA02-4616-B207-790E77047AA0}" destId="{A216337B-B35A-46D8-9E0B-7625226E853D}" srcOrd="0" destOrd="0" presId="urn:microsoft.com/office/officeart/2005/8/layout/vList5"/>
    <dgm:cxn modelId="{66B54919-39EB-421A-B37C-977FBB6303AB}" type="presOf" srcId="{664954CF-B1E4-4C45-9AF9-DB4DD946C1C7}" destId="{D00CDD15-CDEE-4D09-AEBA-4A1BF67ABC34}" srcOrd="0" destOrd="1" presId="urn:microsoft.com/office/officeart/2005/8/layout/vList5"/>
    <dgm:cxn modelId="{1AC53A1A-730C-4090-A441-CFA5DABECD6C}" srcId="{F4B50AF6-93F3-4CB8-867D-05950F32AF43}" destId="{1E7A89C0-EA0F-4089-8814-F07029E6B9B2}" srcOrd="0" destOrd="0" parTransId="{28F9391D-82B7-40B3-9E29-8373D84A0FE0}" sibTransId="{E67AB6C9-90B3-444C-8CAF-17A466803258}"/>
    <dgm:cxn modelId="{EB3AB735-9561-41CB-AB95-E30209951649}" srcId="{F5C57858-35A5-43EF-B2A0-D4E0236515B9}" destId="{85EE7CAE-8359-46E5-B698-683F7933A019}" srcOrd="0" destOrd="0" parTransId="{9CE89B78-7C96-4434-B125-5533FCA95C16}" sibTransId="{F4E5ADB0-867C-4D39-BC36-51DE7F6E5F6A}"/>
    <dgm:cxn modelId="{9AC7AC5F-A69D-4492-9FCD-48DAFE61AA67}" srcId="{DAC56F97-4CF7-4C2A-A2F8-CCA7BB28B038}" destId="{664954CF-B1E4-4C45-9AF9-DB4DD946C1C7}" srcOrd="1" destOrd="0" parTransId="{472C594E-92E1-48BE-B56F-23424A103210}" sibTransId="{1EE523B5-E6A0-4C73-9CA1-CCE5773D8F0A}"/>
    <dgm:cxn modelId="{12BCB346-CA9D-4A66-B2F3-DAB1204B9746}" srcId="{31ABC7D6-77FA-4C17-BAE1-8CA0DEBBC830}" destId="{DAC56F97-4CF7-4C2A-A2F8-CCA7BB28B038}" srcOrd="2" destOrd="0" parTransId="{B46C7EAE-7890-4012-8543-52324DD5CDEA}" sibTransId="{08A74E46-A29F-4785-9141-DBC38DB627DD}"/>
    <dgm:cxn modelId="{1B7E4048-C807-4883-8E59-AA595517DA64}" type="presOf" srcId="{F4B50AF6-93F3-4CB8-867D-05950F32AF43}" destId="{091BD89F-3394-472E-841E-B923C653E24F}" srcOrd="0" destOrd="0" presId="urn:microsoft.com/office/officeart/2005/8/layout/vList5"/>
    <dgm:cxn modelId="{3E98B168-C0B7-4785-B915-31EC1D70E4F6}" srcId="{31ABC7D6-77FA-4C17-BAE1-8CA0DEBBC830}" destId="{3168CAA8-CA02-4616-B207-790E77047AA0}" srcOrd="3" destOrd="0" parTransId="{EDC0F1A2-C6E6-4837-9415-7AB086F178F2}" sibTransId="{F3A8AECB-4405-41F2-97C4-07FD084CEEB8}"/>
    <dgm:cxn modelId="{944F0670-23BF-457D-891B-D57F957FBB69}" srcId="{DAC56F97-4CF7-4C2A-A2F8-CCA7BB28B038}" destId="{B2937BEA-B8D8-484C-A7AA-4585B46E1D0C}" srcOrd="0" destOrd="0" parTransId="{B4D80F75-0669-45B5-8831-E704D6A61A36}" sibTransId="{406717C8-3636-4C99-B7B3-D6AE19CC6C90}"/>
    <dgm:cxn modelId="{1702B970-D8C4-4AA5-A920-41459756EE77}" type="presOf" srcId="{2CCE944C-E41B-4845-9FD2-C7B254BD4C8F}" destId="{251B5448-F87D-4518-95E4-FEAF274437A3}" srcOrd="0" destOrd="0" presId="urn:microsoft.com/office/officeart/2005/8/layout/vList5"/>
    <dgm:cxn modelId="{B340B474-94A7-4440-9325-57F0F9EC65C4}" type="presOf" srcId="{F5C57858-35A5-43EF-B2A0-D4E0236515B9}" destId="{1672F065-5EC5-4F59-BF3F-F22BBB0EC246}" srcOrd="0" destOrd="0" presId="urn:microsoft.com/office/officeart/2005/8/layout/vList5"/>
    <dgm:cxn modelId="{8BF19D78-759E-48FE-8053-A24FB99E48CF}" srcId="{31ABC7D6-77FA-4C17-BAE1-8CA0DEBBC830}" destId="{F5C57858-35A5-43EF-B2A0-D4E0236515B9}" srcOrd="0" destOrd="0" parTransId="{33195120-AEAF-49DF-AC47-48135FEF9C5E}" sibTransId="{17568DB4-C730-434A-AF99-B5EFD0A5D9F5}"/>
    <dgm:cxn modelId="{87CB945A-52D2-4984-9314-1D2DFBFE82B1}" srcId="{3168CAA8-CA02-4616-B207-790E77047AA0}" destId="{2CCE944C-E41B-4845-9FD2-C7B254BD4C8F}" srcOrd="0" destOrd="0" parTransId="{659D4FE0-3422-441A-AE51-08CFDFF654EA}" sibTransId="{E2E28C1E-2FD4-4B12-8040-B72ADBFD1256}"/>
    <dgm:cxn modelId="{D13A7E9F-F99D-4E47-A81E-9262751D2C5A}" type="presOf" srcId="{1E7A89C0-EA0F-4089-8814-F07029E6B9B2}" destId="{FF1D275B-D989-420F-8AAB-ACB9FE0663F7}" srcOrd="0" destOrd="0" presId="urn:microsoft.com/office/officeart/2005/8/layout/vList5"/>
    <dgm:cxn modelId="{137455A3-1D47-42C2-AA9F-E2C0C08F3EEC}" srcId="{31ABC7D6-77FA-4C17-BAE1-8CA0DEBBC830}" destId="{F4B50AF6-93F3-4CB8-867D-05950F32AF43}" srcOrd="1" destOrd="0" parTransId="{1C7D7DC9-1953-45AC-8AFD-B33AF17EA788}" sibTransId="{E5A11626-438B-4FED-B5C6-3729ACFF014A}"/>
    <dgm:cxn modelId="{E56BF7A3-433A-4844-B479-0164AC10789E}" type="presOf" srcId="{31ABC7D6-77FA-4C17-BAE1-8CA0DEBBC830}" destId="{5AFEC0BE-35DB-4371-B292-DE88B13F4955}" srcOrd="0" destOrd="0" presId="urn:microsoft.com/office/officeart/2005/8/layout/vList5"/>
    <dgm:cxn modelId="{CA0391C0-C392-4F58-A3AB-682BE17D90F2}" type="presOf" srcId="{DAC56F97-4CF7-4C2A-A2F8-CCA7BB28B038}" destId="{3E48E09F-1EB7-4A32-ADD6-8E08621F5D53}" srcOrd="0" destOrd="0" presId="urn:microsoft.com/office/officeart/2005/8/layout/vList5"/>
    <dgm:cxn modelId="{BF18F3D5-9046-4989-89A2-813169E6A9DD}" type="presOf" srcId="{B2937BEA-B8D8-484C-A7AA-4585B46E1D0C}" destId="{D00CDD15-CDEE-4D09-AEBA-4A1BF67ABC34}" srcOrd="0" destOrd="0" presId="urn:microsoft.com/office/officeart/2005/8/layout/vList5"/>
    <dgm:cxn modelId="{3A8D8BE6-4244-4820-A1C5-A60691AC512F}" srcId="{F4B50AF6-93F3-4CB8-867D-05950F32AF43}" destId="{BDB35129-A6B8-45C2-97AB-09567F806E8D}" srcOrd="1" destOrd="0" parTransId="{40ECE18A-77B5-4552-AB25-8CDF3B9867E9}" sibTransId="{D2F2E411-B43C-42F9-8ED8-CB7BF3ACC77D}"/>
    <dgm:cxn modelId="{A7E084FB-3394-49F2-9C3D-2BA455E5102E}" type="presOf" srcId="{BDB35129-A6B8-45C2-97AB-09567F806E8D}" destId="{FF1D275B-D989-420F-8AAB-ACB9FE0663F7}" srcOrd="0" destOrd="1" presId="urn:microsoft.com/office/officeart/2005/8/layout/vList5"/>
    <dgm:cxn modelId="{F55FCBEC-A9D2-4B80-8253-D79F271154B4}" type="presParOf" srcId="{5AFEC0BE-35DB-4371-B292-DE88B13F4955}" destId="{83337886-3F6C-4474-B89E-921BA0F12FE1}" srcOrd="0" destOrd="0" presId="urn:microsoft.com/office/officeart/2005/8/layout/vList5"/>
    <dgm:cxn modelId="{438EA78F-1C8E-481C-8AC8-39D4F1B18F2F}" type="presParOf" srcId="{83337886-3F6C-4474-B89E-921BA0F12FE1}" destId="{1672F065-5EC5-4F59-BF3F-F22BBB0EC246}" srcOrd="0" destOrd="0" presId="urn:microsoft.com/office/officeart/2005/8/layout/vList5"/>
    <dgm:cxn modelId="{C1186F8F-0696-434E-A8DD-02E66B423BB8}" type="presParOf" srcId="{83337886-3F6C-4474-B89E-921BA0F12FE1}" destId="{3EFE36B0-1081-494D-8B16-150993B01A85}" srcOrd="1" destOrd="0" presId="urn:microsoft.com/office/officeart/2005/8/layout/vList5"/>
    <dgm:cxn modelId="{039FF105-6678-48B3-A16E-EB90114274D2}" type="presParOf" srcId="{5AFEC0BE-35DB-4371-B292-DE88B13F4955}" destId="{E8875E37-D3BD-4921-AB56-DD0254000117}" srcOrd="1" destOrd="0" presId="urn:microsoft.com/office/officeart/2005/8/layout/vList5"/>
    <dgm:cxn modelId="{CD8B996A-CC6A-462D-9BA1-57DD1C7EEE18}" type="presParOf" srcId="{5AFEC0BE-35DB-4371-B292-DE88B13F4955}" destId="{B0296AC4-13F8-43A5-AAE5-D24B12F9B074}" srcOrd="2" destOrd="0" presId="urn:microsoft.com/office/officeart/2005/8/layout/vList5"/>
    <dgm:cxn modelId="{E0B965B6-CBFC-484F-901C-7AC1534F1471}" type="presParOf" srcId="{B0296AC4-13F8-43A5-AAE5-D24B12F9B074}" destId="{091BD89F-3394-472E-841E-B923C653E24F}" srcOrd="0" destOrd="0" presId="urn:microsoft.com/office/officeart/2005/8/layout/vList5"/>
    <dgm:cxn modelId="{EEA269BB-F17E-4761-8453-0B41185EA42E}" type="presParOf" srcId="{B0296AC4-13F8-43A5-AAE5-D24B12F9B074}" destId="{FF1D275B-D989-420F-8AAB-ACB9FE0663F7}" srcOrd="1" destOrd="0" presId="urn:microsoft.com/office/officeart/2005/8/layout/vList5"/>
    <dgm:cxn modelId="{987580D9-3CB6-4B7B-A165-88AF24FE8764}" type="presParOf" srcId="{5AFEC0BE-35DB-4371-B292-DE88B13F4955}" destId="{FCDA6F87-F8E7-4E2B-9BA1-A03B2EAA2A6B}" srcOrd="3" destOrd="0" presId="urn:microsoft.com/office/officeart/2005/8/layout/vList5"/>
    <dgm:cxn modelId="{79F9D603-9CA9-4F3B-95FB-A965AA678F09}" type="presParOf" srcId="{5AFEC0BE-35DB-4371-B292-DE88B13F4955}" destId="{FB1BC637-C588-48BB-A69E-2295FFE1C44D}" srcOrd="4" destOrd="0" presId="urn:microsoft.com/office/officeart/2005/8/layout/vList5"/>
    <dgm:cxn modelId="{B0596665-5A6A-443B-A786-F55123393615}" type="presParOf" srcId="{FB1BC637-C588-48BB-A69E-2295FFE1C44D}" destId="{3E48E09F-1EB7-4A32-ADD6-8E08621F5D53}" srcOrd="0" destOrd="0" presId="urn:microsoft.com/office/officeart/2005/8/layout/vList5"/>
    <dgm:cxn modelId="{A62D5E47-F0BB-4D86-AE59-F56BBF9647B3}" type="presParOf" srcId="{FB1BC637-C588-48BB-A69E-2295FFE1C44D}" destId="{D00CDD15-CDEE-4D09-AEBA-4A1BF67ABC34}" srcOrd="1" destOrd="0" presId="urn:microsoft.com/office/officeart/2005/8/layout/vList5"/>
    <dgm:cxn modelId="{DE35E8D1-4C8A-4CF5-BB01-55F0A15C1137}" type="presParOf" srcId="{5AFEC0BE-35DB-4371-B292-DE88B13F4955}" destId="{3BF0642B-4337-4C1E-9C6B-82611AC7EA87}" srcOrd="5" destOrd="0" presId="urn:microsoft.com/office/officeart/2005/8/layout/vList5"/>
    <dgm:cxn modelId="{039846DA-FEC5-46EE-9C83-02AC8478CA7B}" type="presParOf" srcId="{5AFEC0BE-35DB-4371-B292-DE88B13F4955}" destId="{BF3F4F82-0DC3-4D5E-8728-71B646F4E41A}" srcOrd="6" destOrd="0" presId="urn:microsoft.com/office/officeart/2005/8/layout/vList5"/>
    <dgm:cxn modelId="{BE9319EB-7718-41E5-AE36-C7CBCE6F746B}" type="presParOf" srcId="{BF3F4F82-0DC3-4D5E-8728-71B646F4E41A}" destId="{A216337B-B35A-46D8-9E0B-7625226E853D}" srcOrd="0" destOrd="0" presId="urn:microsoft.com/office/officeart/2005/8/layout/vList5"/>
    <dgm:cxn modelId="{3F0BAEED-AF9D-4371-8938-6F01027F7023}" type="presParOf" srcId="{BF3F4F82-0DC3-4D5E-8728-71B646F4E41A}" destId="{251B5448-F87D-4518-95E4-FEAF274437A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1197054" y="1001518"/>
          <a:ext cx="363378" cy="1630750"/>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2009</a:t>
          </a:r>
        </a:p>
      </dsp:txBody>
      <dsp:txXfrm rot="5400000">
        <a:off x="581108" y="1652943"/>
        <a:ext cx="1613011" cy="327900"/>
      </dsp:txXfrm>
    </dsp:sp>
    <dsp:sp modelId="{5A1B764B-0DC5-47CD-BDEA-9E67799496EC}">
      <dsp:nvSpPr>
        <dsp:cNvPr id="0" name=""/>
        <dsp:cNvSpPr/>
      </dsp:nvSpPr>
      <dsp:spPr>
        <a:xfrm>
          <a:off x="0" y="0"/>
          <a:ext cx="2757487"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dirty="0"/>
            <a:t>Energy Independent Communities 25 x 25</a:t>
          </a:r>
        </a:p>
      </dsp:txBody>
      <dsp:txXfrm>
        <a:off x="0" y="0"/>
        <a:ext cx="2757487" cy="1271825"/>
      </dsp:txXfrm>
    </dsp:sp>
    <dsp:sp modelId="{122B38A3-0442-4747-820C-1F37877E2B0E}">
      <dsp:nvSpPr>
        <dsp:cNvPr id="0" name=""/>
        <dsp:cNvSpPr/>
      </dsp:nvSpPr>
      <dsp:spPr>
        <a:xfrm>
          <a:off x="1378743" y="1344501"/>
          <a:ext cx="0" cy="290702"/>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342405" y="1271825"/>
          <a:ext cx="72675" cy="72675"/>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45B8E-213D-4684-981F-FD483EED1F69}">
      <dsp:nvSpPr>
        <dsp:cNvPr id="0" name=""/>
        <dsp:cNvSpPr/>
      </dsp:nvSpPr>
      <dsp:spPr>
        <a:xfrm>
          <a:off x="2205990" y="1635204"/>
          <a:ext cx="1654492" cy="363378"/>
        </a:xfrm>
        <a:prstGeom prst="rect">
          <a:avLst/>
        </a:prstGeom>
        <a:solidFill>
          <a:schemeClr val="accent1">
            <a:shade val="80000"/>
            <a:hueOff val="89238"/>
            <a:satOff val="-1812"/>
            <a:lumOff val="6135"/>
            <a:alphaOff val="0"/>
          </a:schemeClr>
        </a:solidFill>
        <a:ln w="22225" cap="rnd" cmpd="sng" algn="ctr">
          <a:solidFill>
            <a:schemeClr val="accent1">
              <a:shade val="80000"/>
              <a:hueOff val="89238"/>
              <a:satOff val="-1812"/>
              <a:lumOff val="613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2016</a:t>
          </a:r>
        </a:p>
      </dsp:txBody>
      <dsp:txXfrm>
        <a:off x="2205990" y="1635204"/>
        <a:ext cx="1654492" cy="363378"/>
      </dsp:txXfrm>
    </dsp:sp>
    <dsp:sp modelId="{009DA090-C168-49F6-B228-47949BCDC6D1}">
      <dsp:nvSpPr>
        <dsp:cNvPr id="0" name=""/>
        <dsp:cNvSpPr/>
      </dsp:nvSpPr>
      <dsp:spPr>
        <a:xfrm>
          <a:off x="1654492" y="2361961"/>
          <a:ext cx="2757487"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dirty="0"/>
            <a:t>Bayfield Electric Solar Garden</a:t>
          </a:r>
        </a:p>
      </dsp:txBody>
      <dsp:txXfrm>
        <a:off x="1654492" y="2361961"/>
        <a:ext cx="2757487" cy="1271825"/>
      </dsp:txXfrm>
    </dsp:sp>
    <dsp:sp modelId="{CC48F22F-3DB6-4E78-89CA-7CEFEB20AAB2}">
      <dsp:nvSpPr>
        <dsp:cNvPr id="0" name=""/>
        <dsp:cNvSpPr/>
      </dsp:nvSpPr>
      <dsp:spPr>
        <a:xfrm>
          <a:off x="3033236" y="1998582"/>
          <a:ext cx="0" cy="290702"/>
        </a:xfrm>
        <a:prstGeom prst="line">
          <a:avLst/>
        </a:prstGeom>
        <a:noFill/>
        <a:ln w="12700" cap="rnd" cmpd="sng" algn="ctr">
          <a:solidFill>
            <a:schemeClr val="accent1">
              <a:shade val="90000"/>
              <a:hueOff val="74369"/>
              <a:satOff val="-1434"/>
              <a:lumOff val="4687"/>
              <a:alphaOff val="0"/>
            </a:schemeClr>
          </a:solidFill>
          <a:prstDash val="dash"/>
        </a:ln>
        <a:effectLst/>
      </dsp:spPr>
      <dsp:style>
        <a:lnRef idx="1">
          <a:scrgbClr r="0" g="0" b="0"/>
        </a:lnRef>
        <a:fillRef idx="0">
          <a:scrgbClr r="0" g="0" b="0"/>
        </a:fillRef>
        <a:effectRef idx="0">
          <a:scrgbClr r="0" g="0" b="0"/>
        </a:effectRef>
        <a:fontRef idx="minor"/>
      </dsp:style>
    </dsp:sp>
    <dsp:sp modelId="{53F99CDB-000D-4899-ADC0-3A758073817C}">
      <dsp:nvSpPr>
        <dsp:cNvPr id="0" name=""/>
        <dsp:cNvSpPr/>
      </dsp:nvSpPr>
      <dsp:spPr>
        <a:xfrm>
          <a:off x="2996898" y="2289285"/>
          <a:ext cx="72675" cy="72675"/>
        </a:xfrm>
        <a:prstGeom prst="ellipse">
          <a:avLst/>
        </a:prstGeom>
        <a:solidFill>
          <a:schemeClr val="accent1">
            <a:shade val="80000"/>
            <a:hueOff val="89238"/>
            <a:satOff val="-1812"/>
            <a:lumOff val="613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3876679" y="1635204"/>
          <a:ext cx="1622097" cy="363378"/>
        </a:xfrm>
        <a:prstGeom prst="rect">
          <a:avLst/>
        </a:prstGeom>
        <a:solidFill>
          <a:schemeClr val="accent1">
            <a:shade val="80000"/>
            <a:hueOff val="178477"/>
            <a:satOff val="-3623"/>
            <a:lumOff val="12271"/>
            <a:alphaOff val="0"/>
          </a:schemeClr>
        </a:solidFill>
        <a:ln w="22225" cap="rnd" cmpd="sng" algn="ctr">
          <a:solidFill>
            <a:schemeClr val="accent1">
              <a:shade val="80000"/>
              <a:hueOff val="178477"/>
              <a:satOff val="-3623"/>
              <a:lumOff val="122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2018</a:t>
          </a:r>
        </a:p>
      </dsp:txBody>
      <dsp:txXfrm>
        <a:off x="3876679" y="1635204"/>
        <a:ext cx="1622097" cy="363378"/>
      </dsp:txXfrm>
    </dsp:sp>
    <dsp:sp modelId="{DF65791B-462E-4589-B98D-F60587330CA8}">
      <dsp:nvSpPr>
        <dsp:cNvPr id="0" name=""/>
        <dsp:cNvSpPr/>
      </dsp:nvSpPr>
      <dsp:spPr>
        <a:xfrm>
          <a:off x="3308985" y="0"/>
          <a:ext cx="2757487"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t>Xcel Community Solar Garden,</a:t>
          </a:r>
        </a:p>
        <a:p>
          <a:pPr marL="0" lvl="0" indent="0" algn="ctr" defTabSz="622300">
            <a:lnSpc>
              <a:spcPct val="90000"/>
            </a:lnSpc>
            <a:spcBef>
              <a:spcPct val="0"/>
            </a:spcBef>
            <a:spcAft>
              <a:spcPct val="35000"/>
            </a:spcAft>
            <a:buNone/>
          </a:pPr>
          <a:r>
            <a:rPr lang="en-US" sz="1400" kern="1200" dirty="0"/>
            <a:t>CBR Largest solar group buy in WI history</a:t>
          </a:r>
        </a:p>
      </dsp:txBody>
      <dsp:txXfrm>
        <a:off x="3308985" y="0"/>
        <a:ext cx="2757487" cy="1271825"/>
      </dsp:txXfrm>
    </dsp:sp>
    <dsp:sp modelId="{DBA410EB-5F61-4F46-92D9-C5B0AA59EE15}">
      <dsp:nvSpPr>
        <dsp:cNvPr id="0" name=""/>
        <dsp:cNvSpPr/>
      </dsp:nvSpPr>
      <dsp:spPr>
        <a:xfrm>
          <a:off x="4687728" y="1344501"/>
          <a:ext cx="0" cy="290702"/>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4651390" y="1271825"/>
          <a:ext cx="72675" cy="72675"/>
        </a:xfrm>
        <a:prstGeom prst="ellipse">
          <a:avLst/>
        </a:prstGeom>
        <a:solidFill>
          <a:schemeClr val="accent1">
            <a:shade val="80000"/>
            <a:hueOff val="178477"/>
            <a:satOff val="-3623"/>
            <a:lumOff val="1227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a:off x="5514975" y="1635204"/>
          <a:ext cx="1654492" cy="363378"/>
        </a:xfrm>
        <a:prstGeom prst="rect">
          <a:avLst/>
        </a:prstGeom>
        <a:solidFill>
          <a:schemeClr val="accent1">
            <a:shade val="80000"/>
            <a:hueOff val="267715"/>
            <a:satOff val="-5435"/>
            <a:lumOff val="18406"/>
            <a:alphaOff val="0"/>
          </a:schemeClr>
        </a:solidFill>
        <a:ln w="22225" cap="rnd" cmpd="sng" algn="ctr">
          <a:solidFill>
            <a:schemeClr val="accent1">
              <a:shade val="80000"/>
              <a:hueOff val="267715"/>
              <a:satOff val="-5435"/>
              <a:lumOff val="184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2019</a:t>
          </a:r>
        </a:p>
      </dsp:txBody>
      <dsp:txXfrm>
        <a:off x="5514975" y="1635204"/>
        <a:ext cx="1654492" cy="363378"/>
      </dsp:txXfrm>
    </dsp:sp>
    <dsp:sp modelId="{B4723E2A-4FF1-452A-BD25-8EC364F15A6F}">
      <dsp:nvSpPr>
        <dsp:cNvPr id="0" name=""/>
        <dsp:cNvSpPr/>
      </dsp:nvSpPr>
      <dsp:spPr>
        <a:xfrm>
          <a:off x="4963477" y="2361961"/>
          <a:ext cx="2757487"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dirty="0"/>
            <a:t>Second largest solar group buy in WI history</a:t>
          </a:r>
        </a:p>
      </dsp:txBody>
      <dsp:txXfrm>
        <a:off x="4963477" y="2361961"/>
        <a:ext cx="2757487" cy="1271825"/>
      </dsp:txXfrm>
    </dsp:sp>
    <dsp:sp modelId="{440E9361-37D2-4157-AF38-7B49AD23708B}">
      <dsp:nvSpPr>
        <dsp:cNvPr id="0" name=""/>
        <dsp:cNvSpPr/>
      </dsp:nvSpPr>
      <dsp:spPr>
        <a:xfrm>
          <a:off x="6342221" y="1998582"/>
          <a:ext cx="0" cy="290702"/>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6305883" y="2289285"/>
          <a:ext cx="72675" cy="72675"/>
        </a:xfrm>
        <a:prstGeom prst="ellipse">
          <a:avLst/>
        </a:prstGeom>
        <a:solidFill>
          <a:schemeClr val="accent1">
            <a:shade val="80000"/>
            <a:hueOff val="267715"/>
            <a:satOff val="-5435"/>
            <a:lumOff val="1840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53C92-4672-4231-9100-C1FF9D886600}">
      <dsp:nvSpPr>
        <dsp:cNvPr id="0" name=""/>
        <dsp:cNvSpPr/>
      </dsp:nvSpPr>
      <dsp:spPr>
        <a:xfrm>
          <a:off x="7169467" y="1635204"/>
          <a:ext cx="1654492" cy="363378"/>
        </a:xfrm>
        <a:prstGeom prst="rect">
          <a:avLst/>
        </a:prstGeom>
        <a:solidFill>
          <a:schemeClr val="accent1">
            <a:shade val="80000"/>
            <a:hueOff val="356953"/>
            <a:satOff val="-7246"/>
            <a:lumOff val="24542"/>
            <a:alphaOff val="0"/>
          </a:schemeClr>
        </a:solidFill>
        <a:ln w="22225" cap="rnd" cmpd="sng" algn="ctr">
          <a:solidFill>
            <a:schemeClr val="accent1">
              <a:shade val="80000"/>
              <a:hueOff val="356953"/>
              <a:satOff val="-7246"/>
              <a:lumOff val="245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2020</a:t>
          </a:r>
        </a:p>
      </dsp:txBody>
      <dsp:txXfrm>
        <a:off x="7169467" y="1635204"/>
        <a:ext cx="1654492" cy="363378"/>
      </dsp:txXfrm>
    </dsp:sp>
    <dsp:sp modelId="{83AF7068-B451-4436-ACA3-A9A1B67E95B5}">
      <dsp:nvSpPr>
        <dsp:cNvPr id="0" name=""/>
        <dsp:cNvSpPr/>
      </dsp:nvSpPr>
      <dsp:spPr>
        <a:xfrm>
          <a:off x="6617969" y="0"/>
          <a:ext cx="2757487"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a:lnSpc>
              <a:spcPct val="90000"/>
            </a:lnSpc>
            <a:spcBef>
              <a:spcPct val="0"/>
            </a:spcBef>
            <a:spcAft>
              <a:spcPct val="35000"/>
            </a:spcAft>
            <a:buNone/>
          </a:pPr>
          <a:r>
            <a:rPr lang="en-US" sz="1400" kern="1200" dirty="0"/>
            <a:t>Washburn/Bayfield Community solar project complete</a:t>
          </a:r>
        </a:p>
        <a:p>
          <a:pPr marL="0" lvl="0" indent="0" algn="ctr" defTabSz="622300">
            <a:lnSpc>
              <a:spcPct val="90000"/>
            </a:lnSpc>
            <a:spcBef>
              <a:spcPct val="0"/>
            </a:spcBef>
            <a:spcAft>
              <a:spcPct val="35000"/>
            </a:spcAft>
            <a:buNone/>
          </a:pPr>
          <a:r>
            <a:rPr lang="en-US" sz="1400" kern="1200" dirty="0"/>
            <a:t>Bayfield County 100% carbon-free electricity</a:t>
          </a:r>
        </a:p>
      </dsp:txBody>
      <dsp:txXfrm>
        <a:off x="6617969" y="0"/>
        <a:ext cx="2757487" cy="1271825"/>
      </dsp:txXfrm>
    </dsp:sp>
    <dsp:sp modelId="{17A65392-B801-41E3-8E5C-F5CA6079E132}">
      <dsp:nvSpPr>
        <dsp:cNvPr id="0" name=""/>
        <dsp:cNvSpPr/>
      </dsp:nvSpPr>
      <dsp:spPr>
        <a:xfrm>
          <a:off x="7996713" y="1344501"/>
          <a:ext cx="0" cy="290702"/>
        </a:xfrm>
        <a:prstGeom prst="line">
          <a:avLst/>
        </a:prstGeom>
        <a:noFill/>
        <a:ln w="12700" cap="rnd" cmpd="sng" algn="ctr">
          <a:solidFill>
            <a:schemeClr val="accent1">
              <a:shade val="90000"/>
              <a:hueOff val="297474"/>
              <a:satOff val="-5735"/>
              <a:lumOff val="18749"/>
              <a:alphaOff val="0"/>
            </a:schemeClr>
          </a:solidFill>
          <a:prstDash val="dash"/>
        </a:ln>
        <a:effectLst/>
      </dsp:spPr>
      <dsp:style>
        <a:lnRef idx="1">
          <a:scrgbClr r="0" g="0" b="0"/>
        </a:lnRef>
        <a:fillRef idx="0">
          <a:scrgbClr r="0" g="0" b="0"/>
        </a:fillRef>
        <a:effectRef idx="0">
          <a:scrgbClr r="0" g="0" b="0"/>
        </a:effectRef>
        <a:fontRef idx="minor"/>
      </dsp:style>
    </dsp:sp>
    <dsp:sp modelId="{6599D5CD-DA71-4931-B930-D8E57067DDEC}">
      <dsp:nvSpPr>
        <dsp:cNvPr id="0" name=""/>
        <dsp:cNvSpPr/>
      </dsp:nvSpPr>
      <dsp:spPr>
        <a:xfrm>
          <a:off x="7960375" y="1271825"/>
          <a:ext cx="72675" cy="72675"/>
        </a:xfrm>
        <a:prstGeom prst="ellipse">
          <a:avLst/>
        </a:prstGeom>
        <a:solidFill>
          <a:schemeClr val="accent1">
            <a:shade val="80000"/>
            <a:hueOff val="356953"/>
            <a:satOff val="-7246"/>
            <a:lumOff val="2454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A87AE-9AD2-4FC5-A617-6BA9D895F446}">
      <dsp:nvSpPr>
        <dsp:cNvPr id="0" name=""/>
        <dsp:cNvSpPr/>
      </dsp:nvSpPr>
      <dsp:spPr>
        <a:xfrm rot="5400000">
          <a:off x="9469516" y="989647"/>
          <a:ext cx="363378" cy="1654492"/>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2021</a:t>
          </a:r>
        </a:p>
      </dsp:txBody>
      <dsp:txXfrm rot="-5400000">
        <a:off x="8823960" y="1652943"/>
        <a:ext cx="1636753" cy="327900"/>
      </dsp:txXfrm>
    </dsp:sp>
    <dsp:sp modelId="{7DA601C6-3E84-4440-A1A6-57ACB37D5165}">
      <dsp:nvSpPr>
        <dsp:cNvPr id="0" name=""/>
        <dsp:cNvSpPr/>
      </dsp:nvSpPr>
      <dsp:spPr>
        <a:xfrm>
          <a:off x="8272462" y="2361961"/>
          <a:ext cx="2757487"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a:lnSpc>
              <a:spcPct val="90000"/>
            </a:lnSpc>
            <a:spcBef>
              <a:spcPct val="0"/>
            </a:spcBef>
            <a:spcAft>
              <a:spcPct val="35000"/>
            </a:spcAft>
            <a:buNone/>
          </a:pPr>
          <a:r>
            <a:rPr lang="en-US" sz="1400" kern="1200" dirty="0"/>
            <a:t>Bad River completes 3 microgrids with largest battery storage in WI</a:t>
          </a:r>
        </a:p>
      </dsp:txBody>
      <dsp:txXfrm>
        <a:off x="8272462" y="2361961"/>
        <a:ext cx="2757487" cy="1271825"/>
      </dsp:txXfrm>
    </dsp:sp>
    <dsp:sp modelId="{7A7FC2F0-7494-4969-AFB5-4F256C7A341B}">
      <dsp:nvSpPr>
        <dsp:cNvPr id="0" name=""/>
        <dsp:cNvSpPr/>
      </dsp:nvSpPr>
      <dsp:spPr>
        <a:xfrm>
          <a:off x="9651206" y="1998582"/>
          <a:ext cx="0" cy="290702"/>
        </a:xfrm>
        <a:prstGeom prst="line">
          <a:avLst/>
        </a:prstGeom>
        <a:noFill/>
        <a:ln w="12700" cap="rnd" cmpd="sng" algn="ctr">
          <a:solidFill>
            <a:schemeClr val="accent1">
              <a:shade val="90000"/>
              <a:hueOff val="446212"/>
              <a:satOff val="-8602"/>
              <a:lumOff val="28124"/>
              <a:alphaOff val="0"/>
            </a:schemeClr>
          </a:solidFill>
          <a:prstDash val="dash"/>
        </a:ln>
        <a:effectLst/>
      </dsp:spPr>
      <dsp:style>
        <a:lnRef idx="1">
          <a:scrgbClr r="0" g="0" b="0"/>
        </a:lnRef>
        <a:fillRef idx="0">
          <a:scrgbClr r="0" g="0" b="0"/>
        </a:fillRef>
        <a:effectRef idx="0">
          <a:scrgbClr r="0" g="0" b="0"/>
        </a:effectRef>
        <a:fontRef idx="minor"/>
      </dsp:style>
    </dsp:sp>
    <dsp:sp modelId="{C72D2DB3-E2D3-49D7-8575-41871BCA1818}">
      <dsp:nvSpPr>
        <dsp:cNvPr id="0" name=""/>
        <dsp:cNvSpPr/>
      </dsp:nvSpPr>
      <dsp:spPr>
        <a:xfrm>
          <a:off x="9614868" y="2289285"/>
          <a:ext cx="72675" cy="72675"/>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FED81-877A-4AAB-9B71-0450541C69B4}">
      <dsp:nvSpPr>
        <dsp:cNvPr id="0" name=""/>
        <dsp:cNvSpPr/>
      </dsp:nvSpPr>
      <dsp:spPr>
        <a:xfrm>
          <a:off x="0" y="668612"/>
          <a:ext cx="3102079" cy="196982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93875B-026C-4055-91A7-24B035F98FF2}">
      <dsp:nvSpPr>
        <dsp:cNvPr id="0" name=""/>
        <dsp:cNvSpPr/>
      </dsp:nvSpPr>
      <dsp:spPr>
        <a:xfrm>
          <a:off x="344675" y="996053"/>
          <a:ext cx="3102079" cy="196982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CBR has no budget – none required</a:t>
          </a:r>
        </a:p>
      </dsp:txBody>
      <dsp:txXfrm>
        <a:off x="402369" y="1053747"/>
        <a:ext cx="2986691" cy="1854432"/>
      </dsp:txXfrm>
    </dsp:sp>
    <dsp:sp modelId="{2792100C-003D-4A22-856B-037C0278C23E}">
      <dsp:nvSpPr>
        <dsp:cNvPr id="0" name=""/>
        <dsp:cNvSpPr/>
      </dsp:nvSpPr>
      <dsp:spPr>
        <a:xfrm>
          <a:off x="3791430" y="668612"/>
          <a:ext cx="3102079" cy="196982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78C88-B915-4121-8C60-BD5F84F21BC7}">
      <dsp:nvSpPr>
        <dsp:cNvPr id="0" name=""/>
        <dsp:cNvSpPr/>
      </dsp:nvSpPr>
      <dsp:spPr>
        <a:xfrm>
          <a:off x="4136105" y="996053"/>
          <a:ext cx="3102079" cy="196982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CBR is basically one person – no staff required</a:t>
          </a:r>
        </a:p>
      </dsp:txBody>
      <dsp:txXfrm>
        <a:off x="4193799" y="1053747"/>
        <a:ext cx="2986691" cy="1854432"/>
      </dsp:txXfrm>
    </dsp:sp>
    <dsp:sp modelId="{E1084696-7D1C-4DCD-9A96-D96824AA052B}">
      <dsp:nvSpPr>
        <dsp:cNvPr id="0" name=""/>
        <dsp:cNvSpPr/>
      </dsp:nvSpPr>
      <dsp:spPr>
        <a:xfrm>
          <a:off x="7582860" y="668612"/>
          <a:ext cx="3102079" cy="196982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E4D96-5A2E-43E3-B603-D546419DBF6D}">
      <dsp:nvSpPr>
        <dsp:cNvPr id="0" name=""/>
        <dsp:cNvSpPr/>
      </dsp:nvSpPr>
      <dsp:spPr>
        <a:xfrm>
          <a:off x="7927535" y="996053"/>
          <a:ext cx="3102079" cy="196982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A lot can be accomplished at the local level</a:t>
          </a:r>
        </a:p>
      </dsp:txBody>
      <dsp:txXfrm>
        <a:off x="7985229" y="1053747"/>
        <a:ext cx="2986691" cy="1854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3A55B-B220-457A-B043-3F1CE9DC324A}">
      <dsp:nvSpPr>
        <dsp:cNvPr id="0" name=""/>
        <dsp:cNvSpPr/>
      </dsp:nvSpPr>
      <dsp:spPr>
        <a:xfrm>
          <a:off x="0" y="53423"/>
          <a:ext cx="5194768" cy="17199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Bayfield County county-wide EV Charging Infrastructure </a:t>
          </a:r>
        </a:p>
        <a:p>
          <a:pPr marL="0" lvl="0" indent="0" algn="l" defTabSz="1333500">
            <a:lnSpc>
              <a:spcPct val="90000"/>
            </a:lnSpc>
            <a:spcBef>
              <a:spcPct val="0"/>
            </a:spcBef>
            <a:spcAft>
              <a:spcPct val="35000"/>
            </a:spcAft>
            <a:buNone/>
          </a:pPr>
          <a:r>
            <a:rPr lang="en-US" sz="3000" kern="1200" dirty="0"/>
            <a:t>DOT CFI grant</a:t>
          </a:r>
        </a:p>
      </dsp:txBody>
      <dsp:txXfrm>
        <a:off x="83959" y="137382"/>
        <a:ext cx="5026850" cy="1551982"/>
      </dsp:txXfrm>
    </dsp:sp>
    <dsp:sp modelId="{7C4B2C41-C020-4B37-B8B5-474859E2FC3D}">
      <dsp:nvSpPr>
        <dsp:cNvPr id="0" name=""/>
        <dsp:cNvSpPr/>
      </dsp:nvSpPr>
      <dsp:spPr>
        <a:xfrm>
          <a:off x="0" y="1859723"/>
          <a:ext cx="5194768" cy="17199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State of WI DOE ERA grant for Bayfield County carbon reduction ($10M)</a:t>
          </a:r>
        </a:p>
      </dsp:txBody>
      <dsp:txXfrm>
        <a:off x="83959" y="1943682"/>
        <a:ext cx="5026850" cy="15519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E36B0-1081-494D-8B16-150993B01A85}">
      <dsp:nvSpPr>
        <dsp:cNvPr id="0" name=""/>
        <dsp:cNvSpPr/>
      </dsp:nvSpPr>
      <dsp:spPr>
        <a:xfrm rot="5400000">
          <a:off x="7133092" y="-3068583"/>
          <a:ext cx="734547" cy="7059168"/>
        </a:xfrm>
        <a:prstGeom prst="round2SameRect">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If so, support it, if not, start one</a:t>
          </a:r>
        </a:p>
      </dsp:txBody>
      <dsp:txXfrm rot="-5400000">
        <a:off x="3970782" y="129585"/>
        <a:ext cx="7023310" cy="662831"/>
      </dsp:txXfrm>
    </dsp:sp>
    <dsp:sp modelId="{1672F065-5EC5-4F59-BF3F-F22BBB0EC246}">
      <dsp:nvSpPr>
        <dsp:cNvPr id="0" name=""/>
        <dsp:cNvSpPr/>
      </dsp:nvSpPr>
      <dsp:spPr>
        <a:xfrm>
          <a:off x="0" y="1909"/>
          <a:ext cx="3970782" cy="918183"/>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Do you have a local nonprofit supporting renewable energy?</a:t>
          </a:r>
        </a:p>
      </dsp:txBody>
      <dsp:txXfrm>
        <a:off x="44822" y="46731"/>
        <a:ext cx="3881138" cy="828539"/>
      </dsp:txXfrm>
    </dsp:sp>
    <dsp:sp modelId="{FF1D275B-D989-420F-8AAB-ACB9FE0663F7}">
      <dsp:nvSpPr>
        <dsp:cNvPr id="0" name=""/>
        <dsp:cNvSpPr/>
      </dsp:nvSpPr>
      <dsp:spPr>
        <a:xfrm rot="5400000">
          <a:off x="7133092" y="-2104490"/>
          <a:ext cx="734547" cy="7059168"/>
        </a:xfrm>
        <a:prstGeom prst="round2SameRect">
          <a:avLst/>
        </a:prstGeom>
        <a:solidFill>
          <a:schemeClr val="accent5">
            <a:tint val="40000"/>
            <a:alpha val="90000"/>
            <a:hueOff val="868450"/>
            <a:satOff val="1599"/>
            <a:lumOff val="708"/>
            <a:alphaOff val="0"/>
          </a:schemeClr>
        </a:solidFill>
        <a:ln w="22225" cap="rnd" cmpd="sng" algn="ctr">
          <a:solidFill>
            <a:schemeClr val="accent5">
              <a:tint val="40000"/>
              <a:alpha val="90000"/>
              <a:hueOff val="868450"/>
              <a:satOff val="1599"/>
              <a:lumOff val="7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Public input on Comprehensive Plans</a:t>
          </a:r>
        </a:p>
        <a:p>
          <a:pPr marL="228600" lvl="1" indent="-228600" algn="l" defTabSz="889000">
            <a:lnSpc>
              <a:spcPct val="90000"/>
            </a:lnSpc>
            <a:spcBef>
              <a:spcPct val="0"/>
            </a:spcBef>
            <a:spcAft>
              <a:spcPct val="15000"/>
            </a:spcAft>
            <a:buChar char="•"/>
          </a:pPr>
          <a:r>
            <a:rPr lang="en-US" sz="2000" kern="1200" dirty="0"/>
            <a:t>Propose solar and EV infrastructure projects</a:t>
          </a:r>
        </a:p>
      </dsp:txBody>
      <dsp:txXfrm rot="-5400000">
        <a:off x="3970782" y="1093678"/>
        <a:ext cx="7023310" cy="662831"/>
      </dsp:txXfrm>
    </dsp:sp>
    <dsp:sp modelId="{091BD89F-3394-472E-841E-B923C653E24F}">
      <dsp:nvSpPr>
        <dsp:cNvPr id="0" name=""/>
        <dsp:cNvSpPr/>
      </dsp:nvSpPr>
      <dsp:spPr>
        <a:xfrm>
          <a:off x="0" y="966002"/>
          <a:ext cx="3970782" cy="918183"/>
        </a:xfrm>
        <a:prstGeom prst="roundRect">
          <a:avLst/>
        </a:prstGeom>
        <a:solidFill>
          <a:schemeClr val="accent5">
            <a:hueOff val="785595"/>
            <a:satOff val="-3757"/>
            <a:lumOff val="411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Get involved with local government</a:t>
          </a:r>
        </a:p>
      </dsp:txBody>
      <dsp:txXfrm>
        <a:off x="44822" y="1010824"/>
        <a:ext cx="3881138" cy="828539"/>
      </dsp:txXfrm>
    </dsp:sp>
    <dsp:sp modelId="{D00CDD15-CDEE-4D09-AEBA-4A1BF67ABC34}">
      <dsp:nvSpPr>
        <dsp:cNvPr id="0" name=""/>
        <dsp:cNvSpPr/>
      </dsp:nvSpPr>
      <dsp:spPr>
        <a:xfrm rot="5400000">
          <a:off x="7133092" y="-1140396"/>
          <a:ext cx="734547" cy="7059168"/>
        </a:xfrm>
        <a:prstGeom prst="round2SameRect">
          <a:avLst/>
        </a:prstGeom>
        <a:solidFill>
          <a:schemeClr val="accent5">
            <a:tint val="40000"/>
            <a:alpha val="90000"/>
            <a:hueOff val="1736901"/>
            <a:satOff val="3197"/>
            <a:lumOff val="1417"/>
            <a:alphaOff val="0"/>
          </a:schemeClr>
        </a:solidFill>
        <a:ln w="22225" cap="rnd" cmpd="sng" algn="ctr">
          <a:solidFill>
            <a:schemeClr val="accent5">
              <a:tint val="40000"/>
              <a:alpha val="90000"/>
              <a:hueOff val="1736901"/>
              <a:satOff val="3197"/>
              <a:lumOff val="14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Install solar at you home</a:t>
          </a:r>
        </a:p>
        <a:p>
          <a:pPr marL="228600" lvl="1" indent="-228600" algn="l" defTabSz="889000">
            <a:lnSpc>
              <a:spcPct val="90000"/>
            </a:lnSpc>
            <a:spcBef>
              <a:spcPct val="0"/>
            </a:spcBef>
            <a:spcAft>
              <a:spcPct val="15000"/>
            </a:spcAft>
            <a:buChar char="•"/>
          </a:pPr>
          <a:r>
            <a:rPr lang="en-US" sz="2000" kern="1200" dirty="0"/>
            <a:t>Buy an electric vehicle</a:t>
          </a:r>
        </a:p>
      </dsp:txBody>
      <dsp:txXfrm rot="-5400000">
        <a:off x="3970782" y="2057772"/>
        <a:ext cx="7023310" cy="662831"/>
      </dsp:txXfrm>
    </dsp:sp>
    <dsp:sp modelId="{3E48E09F-1EB7-4A32-ADD6-8E08621F5D53}">
      <dsp:nvSpPr>
        <dsp:cNvPr id="0" name=""/>
        <dsp:cNvSpPr/>
      </dsp:nvSpPr>
      <dsp:spPr>
        <a:xfrm>
          <a:off x="0" y="1930095"/>
          <a:ext cx="3970782" cy="918183"/>
        </a:xfrm>
        <a:prstGeom prst="roundRect">
          <a:avLst/>
        </a:prstGeom>
        <a:solidFill>
          <a:schemeClr val="accent5">
            <a:hueOff val="1571189"/>
            <a:satOff val="-7513"/>
            <a:lumOff val="823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Reduce your carbon footprint</a:t>
          </a:r>
        </a:p>
      </dsp:txBody>
      <dsp:txXfrm>
        <a:off x="44822" y="1974917"/>
        <a:ext cx="3881138" cy="828539"/>
      </dsp:txXfrm>
    </dsp:sp>
    <dsp:sp modelId="{251B5448-F87D-4518-95E4-FEAF274437A3}">
      <dsp:nvSpPr>
        <dsp:cNvPr id="0" name=""/>
        <dsp:cNvSpPr/>
      </dsp:nvSpPr>
      <dsp:spPr>
        <a:xfrm rot="5400000">
          <a:off x="7133092" y="-176303"/>
          <a:ext cx="734547" cy="7059168"/>
        </a:xfrm>
        <a:prstGeom prst="round2SameRect">
          <a:avLst/>
        </a:prstGeom>
        <a:solidFill>
          <a:schemeClr val="accent5">
            <a:tint val="40000"/>
            <a:alpha val="90000"/>
            <a:hueOff val="2605351"/>
            <a:satOff val="4796"/>
            <a:lumOff val="2125"/>
            <a:alphaOff val="0"/>
          </a:schemeClr>
        </a:solidFill>
        <a:ln w="22225" cap="rnd" cmpd="sng" algn="ctr">
          <a:solidFill>
            <a:schemeClr val="accent5">
              <a:tint val="40000"/>
              <a:alpha val="90000"/>
              <a:hueOff val="2605351"/>
              <a:satOff val="4796"/>
              <a:lumOff val="21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Does your community have examples?</a:t>
          </a:r>
        </a:p>
      </dsp:txBody>
      <dsp:txXfrm rot="-5400000">
        <a:off x="3970782" y="3021865"/>
        <a:ext cx="7023310" cy="662831"/>
      </dsp:txXfrm>
    </dsp:sp>
    <dsp:sp modelId="{A216337B-B35A-46D8-9E0B-7625226E853D}">
      <dsp:nvSpPr>
        <dsp:cNvPr id="0" name=""/>
        <dsp:cNvSpPr/>
      </dsp:nvSpPr>
      <dsp:spPr>
        <a:xfrm>
          <a:off x="0" y="2894188"/>
          <a:ext cx="3970782" cy="918183"/>
        </a:xfrm>
        <a:prstGeom prst="roundRect">
          <a:avLst/>
        </a:prstGeom>
        <a:solidFill>
          <a:schemeClr val="accent5">
            <a:hueOff val="2356783"/>
            <a:satOff val="-11270"/>
            <a:lumOff val="1235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Consider donating financially to a local community-based solar project.</a:t>
          </a:r>
        </a:p>
      </dsp:txBody>
      <dsp:txXfrm>
        <a:off x="44822" y="2939010"/>
        <a:ext cx="3881138" cy="828539"/>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5/14/2023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5/14/2023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5/14/2023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5/14/2023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5/14/2023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5/14/2023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5/14/2023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Energizing%20Rural%20Communities%20Prize%20to%20Open%20in%20February%202023%20|%20Department%20of%20Energy" TargetMode="External"/><Relationship Id="rId7" Type="http://schemas.openxmlformats.org/officeDocument/2006/relationships/hyperlink" Target="https://www.fhwa.dot.gov/environment/cfi/" TargetMode="External"/><Relationship Id="rId2" Type="http://schemas.openxmlformats.org/officeDocument/2006/relationships/hyperlink" Target="Energy%20Efficiency%20and%20Conservation%20Block%20Grant%20Program%20|%20Department%20of%20Energy" TargetMode="External"/><Relationship Id="rId1" Type="http://schemas.openxmlformats.org/officeDocument/2006/relationships/slideLayout" Target="../slideLayouts/slideLayout4.xml"/><Relationship Id="rId6" Type="http://schemas.openxmlformats.org/officeDocument/2006/relationships/hyperlink" Target="https://www.fhwa.dot.gov/environment/nevi/" TargetMode="External"/><Relationship Id="rId5" Type="http://schemas.openxmlformats.org/officeDocument/2006/relationships/hyperlink" Target="Section%2040101(d)%20Formula%20Grants%20to%20States%20&amp;%20Indian%20Tribes%20|%20netl.doe.gov" TargetMode="External"/><Relationship Id="rId4" Type="http://schemas.openxmlformats.org/officeDocument/2006/relationships/hyperlink" Target="https://www.energy.gov/oced/energy-improvements-rural-or-remote-areas-0" TargetMode="Externa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carboncollective.co/sustainable-investing/investment-tax-credit-itc#:~:text=An%20investment%20Tax%20Credit%20%28ITC%29%20is%20a%20tax,%28IRS%29%20as%20part%20of%20an%20economic%20stimulus%20package."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Rural%20Infrastructure%20Tour%20Fact%20Sheet%20(usda.gov)" TargetMode="External"/><Relationship Id="rId2" Type="http://schemas.openxmlformats.org/officeDocument/2006/relationships/hyperlink" Target="https://www.rd.usda.gov/programs-services/energy-programs/rural-energy-america-program-renewable-energy-systems-energy-efficiency-improvement-guaranteed-loans" TargetMode="Externa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Rural%20Infrastructure%20Tour%20Fact%20Sheet:%20President%20Biden's%20Bipartisan%20Infrastructure%20Law%20Empowers%20the%20Department%20of%20the%20Interior%20to%20Deliver%20for%20Rural%20America%20(doi.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michigan.gov/egle" TargetMode="External"/><Relationship Id="rId3" Type="http://schemas.openxmlformats.org/officeDocument/2006/relationships/hyperlink" Target="https://www.epa.gov/grants/clean-air-act-grants-under-inflation-reduction-act" TargetMode="External"/><Relationship Id="rId7" Type="http://schemas.openxmlformats.org/officeDocument/2006/relationships/image" Target="../media/image20.png"/><Relationship Id="rId2" Type="http://schemas.openxmlformats.org/officeDocument/2006/relationships/hyperlink" Target="https://www.epa.gov/inflation-reduction-act/climate-pollution-reduction-grants" TargetMode="External"/><Relationship Id="rId1" Type="http://schemas.openxmlformats.org/officeDocument/2006/relationships/slideLayout" Target="../slideLayouts/slideLayout4.xml"/><Relationship Id="rId6" Type="http://schemas.openxmlformats.org/officeDocument/2006/relationships/hyperlink" Target="Home%20|%20Focus%20on%20Energy" TargetMode="External"/><Relationship Id="rId5" Type="http://schemas.openxmlformats.org/officeDocument/2006/relationships/hyperlink" Target="PSC%20Federal%20Funding%20for%20Energy%20Programs%20(wi.gov)" TargetMode="External"/><Relationship Id="rId4" Type="http://schemas.openxmlformats.org/officeDocument/2006/relationships/hyperlink" Target="Wisconsin%20Department%20of%20Transportation%20Bipartisan%20Infrastructure%20Law%20(BIL)%20-%20Local%20Programs%20(wisconsindot.gov)" TargetMode="Externa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billebailey2@gmail.com" TargetMode="External"/><Relationship Id="rId2" Type="http://schemas.openxmlformats.org/officeDocument/2006/relationships/hyperlink" Target="http://www.cheqbayrenewables.org/"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pPr algn="ctr"/>
            <a:r>
              <a:rPr lang="en-US" dirty="0"/>
              <a:t>Renewable Energy in the Chequamegon Bay</a:t>
            </a:r>
            <a:br>
              <a:rPr lang="en-US" dirty="0"/>
            </a:br>
            <a:r>
              <a:rPr lang="en-US" dirty="0"/>
              <a:t>“</a:t>
            </a:r>
            <a:r>
              <a:rPr lang="en-US" i="1" dirty="0"/>
              <a:t>Grassroots solar</a:t>
            </a:r>
            <a:r>
              <a:rPr lang="en-US" dirty="0"/>
              <a:t>”</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a:normAutofit/>
          </a:bodyPr>
          <a:lstStyle/>
          <a:p>
            <a:r>
              <a:rPr lang="en-US" dirty="0"/>
              <a:t>Cheq bay renewables</a:t>
            </a:r>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5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hart, application&#10;&#10;Description automatically generated">
            <a:extLst>
              <a:ext uri="{FF2B5EF4-FFF2-40B4-BE49-F238E27FC236}">
                <a16:creationId xmlns:a16="http://schemas.microsoft.com/office/drawing/2014/main" id="{0C894C0B-A50E-B50F-4DFE-6D6BF209A082}"/>
              </a:ext>
            </a:extLst>
          </p:cNvPr>
          <p:cNvPicPr>
            <a:picLocks noGrp="1" noChangeAspect="1"/>
          </p:cNvPicPr>
          <p:nvPr>
            <p:ph sz="half" idx="1"/>
          </p:nvPr>
        </p:nvPicPr>
        <p:blipFill>
          <a:blip r:embed="rId2"/>
          <a:stretch>
            <a:fillRect/>
          </a:stretch>
        </p:blipFill>
        <p:spPr>
          <a:xfrm>
            <a:off x="2088039" y="643467"/>
            <a:ext cx="8015922" cy="5571066"/>
          </a:xfrm>
          <a:prstGeom prst="rect">
            <a:avLst/>
          </a:prstGeom>
        </p:spPr>
      </p:pic>
    </p:spTree>
    <p:extLst>
      <p:ext uri="{BB962C8B-B14F-4D97-AF65-F5344CB8AC3E}">
        <p14:creationId xmlns:p14="http://schemas.microsoft.com/office/powerpoint/2010/main" val="2106228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descr="A picture containing outdoor, grass, bed, day&#10;&#10;Description automatically generated">
            <a:extLst>
              <a:ext uri="{FF2B5EF4-FFF2-40B4-BE49-F238E27FC236}">
                <a16:creationId xmlns:a16="http://schemas.microsoft.com/office/drawing/2014/main" id="{CF388482-ABD2-9A2F-1517-79AC7AD7CF76}"/>
              </a:ext>
            </a:extLst>
          </p:cNvPr>
          <p:cNvPicPr>
            <a:picLocks noGrp="1" noChangeAspect="1"/>
          </p:cNvPicPr>
          <p:nvPr>
            <p:ph sz="half" idx="2"/>
          </p:nvPr>
        </p:nvPicPr>
        <p:blipFill rotWithShape="1">
          <a:blip r:embed="rId2"/>
          <a:srcRect l="29394" r="19890" b="-2"/>
          <a:stretch/>
        </p:blipFill>
        <p:spPr>
          <a:xfrm rot="10800000">
            <a:off x="1" y="10"/>
            <a:ext cx="4637078" cy="6857530"/>
          </a:xfrm>
          <a:prstGeom prst="rect">
            <a:avLst/>
          </a:prstGeom>
        </p:spPr>
      </p:pic>
      <p:pic>
        <p:nvPicPr>
          <p:cNvPr id="8" name="Content Placeholder 7" descr="A picture containing outdoor&#10;&#10;Description automatically generated">
            <a:extLst>
              <a:ext uri="{FF2B5EF4-FFF2-40B4-BE49-F238E27FC236}">
                <a16:creationId xmlns:a16="http://schemas.microsoft.com/office/drawing/2014/main" id="{FE5595AC-6341-AC67-8150-F5C0AE410955}"/>
              </a:ext>
            </a:extLst>
          </p:cNvPr>
          <p:cNvPicPr>
            <a:picLocks noGrp="1" noChangeAspect="1"/>
          </p:cNvPicPr>
          <p:nvPr>
            <p:ph sz="half" idx="1"/>
          </p:nvPr>
        </p:nvPicPr>
        <p:blipFill rotWithShape="1">
          <a:blip r:embed="rId3"/>
          <a:srcRect t="6950" b="17827"/>
          <a:stretch/>
        </p:blipFill>
        <p:spPr>
          <a:xfrm rot="10800000">
            <a:off x="4628829" y="10"/>
            <a:ext cx="7563171" cy="4266944"/>
          </a:xfrm>
          <a:prstGeom prst="rect">
            <a:avLst/>
          </a:prstGeom>
        </p:spPr>
      </p:pic>
      <p:sp>
        <p:nvSpPr>
          <p:cNvPr id="21" name="Rectangle 20">
            <a:extLst>
              <a:ext uri="{FF2B5EF4-FFF2-40B4-BE49-F238E27FC236}">
                <a16:creationId xmlns:a16="http://schemas.microsoft.com/office/drawing/2014/main" id="{457E30F7-3253-4621-AB18-6A383D3A3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1EDEB3F-6716-CD1F-D6F8-7CE159155BB3}"/>
              </a:ext>
            </a:extLst>
          </p:cNvPr>
          <p:cNvSpPr>
            <a:spLocks noGrp="1"/>
          </p:cNvSpPr>
          <p:nvPr>
            <p:ph type="title"/>
          </p:nvPr>
        </p:nvSpPr>
        <p:spPr>
          <a:xfrm>
            <a:off x="5089842" y="4571122"/>
            <a:ext cx="6591957" cy="1037907"/>
          </a:xfrm>
        </p:spPr>
        <p:txBody>
          <a:bodyPr vert="horz" lIns="91440" tIns="45720" rIns="91440" bIns="45720" rtlCol="0" anchor="b">
            <a:normAutofit fontScale="90000"/>
          </a:bodyPr>
          <a:lstStyle/>
          <a:p>
            <a:pPr>
              <a:lnSpc>
                <a:spcPct val="90000"/>
              </a:lnSpc>
            </a:pPr>
            <a:r>
              <a:rPr lang="en-US" sz="3300" dirty="0">
                <a:solidFill>
                  <a:srgbClr val="FFFFFF"/>
                </a:solidFill>
              </a:rPr>
              <a:t>2021 Bad river – largest battery storage system in Wisconsin</a:t>
            </a:r>
          </a:p>
        </p:txBody>
      </p:sp>
      <p:sp>
        <p:nvSpPr>
          <p:cNvPr id="23" name="Rectangle 22">
            <a:extLst>
              <a:ext uri="{FF2B5EF4-FFF2-40B4-BE49-F238E27FC236}">
                <a16:creationId xmlns:a16="http://schemas.microsoft.com/office/drawing/2014/main" id="{B305829B-9491-4F93-8853-9BCABA78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51F966F2-031A-4EA8-B214-62BED34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643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0" name="Rectangle 4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FD332E9-F020-6AE0-8389-6359F7B43E9A}"/>
              </a:ext>
            </a:extLst>
          </p:cNvPr>
          <p:cNvSpPr>
            <a:spLocks noGrp="1"/>
          </p:cNvSpPr>
          <p:nvPr>
            <p:ph type="title"/>
          </p:nvPr>
        </p:nvSpPr>
        <p:spPr>
          <a:xfrm>
            <a:off x="446534" y="863695"/>
            <a:ext cx="3703320" cy="3779995"/>
          </a:xfrm>
        </p:spPr>
        <p:txBody>
          <a:bodyPr vert="horz" lIns="91440" tIns="45720" rIns="91440" bIns="45720" rtlCol="0" anchor="ctr">
            <a:normAutofit/>
          </a:bodyPr>
          <a:lstStyle/>
          <a:p>
            <a:r>
              <a:rPr lang="en-US" sz="3600" dirty="0">
                <a:solidFill>
                  <a:schemeClr val="tx1"/>
                </a:solidFill>
              </a:rPr>
              <a:t>Bad river – renew Wisconsin - clean energy honor roll 2022</a:t>
            </a:r>
          </a:p>
        </p:txBody>
      </p:sp>
      <p:sp>
        <p:nvSpPr>
          <p:cNvPr id="52" name="Rectangle 5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couple of men holding a framed picture&#10;&#10;Description automatically generated with low confidence">
            <a:extLst>
              <a:ext uri="{FF2B5EF4-FFF2-40B4-BE49-F238E27FC236}">
                <a16:creationId xmlns:a16="http://schemas.microsoft.com/office/drawing/2014/main" id="{D2D51CD2-D394-27F0-2BDA-4280EFE8A822}"/>
              </a:ext>
            </a:extLst>
          </p:cNvPr>
          <p:cNvPicPr>
            <a:picLocks noGrp="1" noChangeAspect="1"/>
          </p:cNvPicPr>
          <p:nvPr>
            <p:ph idx="1"/>
          </p:nvPr>
        </p:nvPicPr>
        <p:blipFill rotWithShape="1">
          <a:blip r:embed="rId2"/>
          <a:srcRect l="8783" r="8784"/>
          <a:stretch/>
        </p:blipFill>
        <p:spPr>
          <a:xfrm>
            <a:off x="4654295" y="10"/>
            <a:ext cx="7537705" cy="6857990"/>
          </a:xfrm>
          <a:prstGeom prst="rect">
            <a:avLst/>
          </a:prstGeom>
        </p:spPr>
      </p:pic>
    </p:spTree>
    <p:extLst>
      <p:ext uri="{BB962C8B-B14F-4D97-AF65-F5344CB8AC3E}">
        <p14:creationId xmlns:p14="http://schemas.microsoft.com/office/powerpoint/2010/main" val="242118468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34F1-2771-149B-3083-CB5F50A5EDAE}"/>
              </a:ext>
            </a:extLst>
          </p:cNvPr>
          <p:cNvSpPr>
            <a:spLocks noGrp="1"/>
          </p:cNvSpPr>
          <p:nvPr>
            <p:ph type="title"/>
          </p:nvPr>
        </p:nvSpPr>
        <p:spPr/>
        <p:txBody>
          <a:bodyPr/>
          <a:lstStyle/>
          <a:p>
            <a:r>
              <a:rPr lang="en-US" dirty="0"/>
              <a:t>The point?</a:t>
            </a:r>
          </a:p>
        </p:txBody>
      </p:sp>
      <p:graphicFrame>
        <p:nvGraphicFramePr>
          <p:cNvPr id="5" name="Content Placeholder 2">
            <a:extLst>
              <a:ext uri="{FF2B5EF4-FFF2-40B4-BE49-F238E27FC236}">
                <a16:creationId xmlns:a16="http://schemas.microsoft.com/office/drawing/2014/main" id="{82EE3F11-743C-1917-4066-5858E94C88B4}"/>
              </a:ext>
            </a:extLst>
          </p:cNvPr>
          <p:cNvGraphicFramePr>
            <a:graphicFrameLocks noGrp="1"/>
          </p:cNvGraphicFramePr>
          <p:nvPr>
            <p:ph idx="1"/>
          </p:nvPr>
        </p:nvGraphicFramePr>
        <p:xfrm>
          <a:off x="581192" y="2340864"/>
          <a:ext cx="11029615"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92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F48EA-A76E-CA72-6071-8E257898002B}"/>
              </a:ext>
            </a:extLst>
          </p:cNvPr>
          <p:cNvSpPr>
            <a:spLocks noGrp="1"/>
          </p:cNvSpPr>
          <p:nvPr>
            <p:ph type="title"/>
          </p:nvPr>
        </p:nvSpPr>
        <p:spPr/>
        <p:txBody>
          <a:bodyPr>
            <a:normAutofit/>
          </a:bodyPr>
          <a:lstStyle/>
          <a:p>
            <a:r>
              <a:rPr lang="en-US" sz="4400" dirty="0"/>
              <a:t>What’s next - Current projects</a:t>
            </a:r>
          </a:p>
        </p:txBody>
      </p:sp>
      <p:sp>
        <p:nvSpPr>
          <p:cNvPr id="3" name="Content Placeholder 2">
            <a:extLst>
              <a:ext uri="{FF2B5EF4-FFF2-40B4-BE49-F238E27FC236}">
                <a16:creationId xmlns:a16="http://schemas.microsoft.com/office/drawing/2014/main" id="{8788F184-E369-216F-7F8E-3C2121743666}"/>
              </a:ext>
            </a:extLst>
          </p:cNvPr>
          <p:cNvSpPr>
            <a:spLocks noGrp="1"/>
          </p:cNvSpPr>
          <p:nvPr>
            <p:ph sz="half" idx="1"/>
          </p:nvPr>
        </p:nvSpPr>
        <p:spPr>
          <a:xfrm>
            <a:off x="581193" y="1716089"/>
            <a:ext cx="5194767" cy="4144962"/>
          </a:xfrm>
        </p:spPr>
        <p:txBody>
          <a:bodyPr>
            <a:normAutofit/>
          </a:bodyPr>
          <a:lstStyle/>
          <a:p>
            <a:r>
              <a:rPr lang="en-US" sz="2800" dirty="0"/>
              <a:t>Advanced Technology:</a:t>
            </a:r>
          </a:p>
          <a:p>
            <a:pPr lvl="1"/>
            <a:r>
              <a:rPr lang="en-US" sz="2500" dirty="0"/>
              <a:t>Northern Lights -120kW  (</a:t>
            </a:r>
            <a:r>
              <a:rPr lang="en-US" sz="2500" i="1" dirty="0"/>
              <a:t>bifacial panels</a:t>
            </a:r>
            <a:r>
              <a:rPr lang="en-US" sz="2500" dirty="0"/>
              <a:t>)</a:t>
            </a:r>
          </a:p>
          <a:p>
            <a:pPr lvl="1"/>
            <a:r>
              <a:rPr lang="en-US" sz="2500" dirty="0"/>
              <a:t>Bayfield County Jail &amp; Courthouse microgrid           (</a:t>
            </a:r>
            <a:r>
              <a:rPr lang="en-US" sz="2500" i="1" dirty="0"/>
              <a:t>real-time interface – AI</a:t>
            </a:r>
            <a:r>
              <a:rPr lang="en-US" sz="2500" dirty="0"/>
              <a:t>)</a:t>
            </a:r>
          </a:p>
          <a:p>
            <a:pPr lvl="1"/>
            <a:r>
              <a:rPr lang="en-US" sz="2500" dirty="0"/>
              <a:t>Bayfield County Washburn Highway Garage microgrid (</a:t>
            </a:r>
            <a:r>
              <a:rPr lang="en-US" sz="2500" i="1" dirty="0"/>
              <a:t>Smart EV charging</a:t>
            </a:r>
            <a:r>
              <a:rPr lang="en-US" sz="2500" dirty="0"/>
              <a:t>)</a:t>
            </a:r>
          </a:p>
        </p:txBody>
      </p:sp>
      <p:pic>
        <p:nvPicPr>
          <p:cNvPr id="6" name="Content Placeholder 5">
            <a:extLst>
              <a:ext uri="{FF2B5EF4-FFF2-40B4-BE49-F238E27FC236}">
                <a16:creationId xmlns:a16="http://schemas.microsoft.com/office/drawing/2014/main" id="{CB657EF6-3FA6-9B03-8E34-41796BA63B18}"/>
              </a:ext>
            </a:extLst>
          </p:cNvPr>
          <p:cNvPicPr>
            <a:picLocks noGrp="1" noChangeAspect="1"/>
          </p:cNvPicPr>
          <p:nvPr>
            <p:ph sz="half" idx="2"/>
          </p:nvPr>
        </p:nvPicPr>
        <p:blipFill>
          <a:blip r:embed="rId2"/>
          <a:stretch>
            <a:fillRect/>
          </a:stretch>
        </p:blipFill>
        <p:spPr>
          <a:xfrm>
            <a:off x="5909734" y="1716089"/>
            <a:ext cx="5526616" cy="4144962"/>
          </a:xfrm>
        </p:spPr>
      </p:pic>
      <p:sp>
        <p:nvSpPr>
          <p:cNvPr id="7" name="TextBox 6">
            <a:extLst>
              <a:ext uri="{FF2B5EF4-FFF2-40B4-BE49-F238E27FC236}">
                <a16:creationId xmlns:a16="http://schemas.microsoft.com/office/drawing/2014/main" id="{1DA46923-608F-25E2-CC91-64FFAA80AB3B}"/>
              </a:ext>
            </a:extLst>
          </p:cNvPr>
          <p:cNvSpPr txBox="1"/>
          <p:nvPr/>
        </p:nvSpPr>
        <p:spPr>
          <a:xfrm>
            <a:off x="6591300" y="5925142"/>
            <a:ext cx="4845049" cy="276999"/>
          </a:xfrm>
          <a:prstGeom prst="rect">
            <a:avLst/>
          </a:prstGeom>
          <a:noFill/>
        </p:spPr>
        <p:txBody>
          <a:bodyPr wrap="square" rtlCol="0">
            <a:spAutoFit/>
          </a:bodyPr>
          <a:lstStyle/>
          <a:p>
            <a:r>
              <a:rPr lang="en-US" sz="1200" dirty="0"/>
              <a:t>Northern Lights Jan. 4, 2023</a:t>
            </a:r>
          </a:p>
        </p:txBody>
      </p:sp>
    </p:spTree>
    <p:extLst>
      <p:ext uri="{BB962C8B-B14F-4D97-AF65-F5344CB8AC3E}">
        <p14:creationId xmlns:p14="http://schemas.microsoft.com/office/powerpoint/2010/main" val="366731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C0CA-EAD7-2D42-ADDC-A5284F38AD45}"/>
              </a:ext>
            </a:extLst>
          </p:cNvPr>
          <p:cNvSpPr>
            <a:spLocks noGrp="1"/>
          </p:cNvSpPr>
          <p:nvPr>
            <p:ph type="title"/>
          </p:nvPr>
        </p:nvSpPr>
        <p:spPr/>
        <p:txBody>
          <a:bodyPr>
            <a:normAutofit/>
          </a:bodyPr>
          <a:lstStyle/>
          <a:p>
            <a:r>
              <a:rPr lang="en-US" sz="4400" dirty="0"/>
              <a:t>Projects in the works</a:t>
            </a:r>
          </a:p>
        </p:txBody>
      </p:sp>
      <p:graphicFrame>
        <p:nvGraphicFramePr>
          <p:cNvPr id="8" name="Content Placeholder 3">
            <a:extLst>
              <a:ext uri="{FF2B5EF4-FFF2-40B4-BE49-F238E27FC236}">
                <a16:creationId xmlns:a16="http://schemas.microsoft.com/office/drawing/2014/main" id="{70D42D99-BBA1-9C02-88FE-BF674D082487}"/>
              </a:ext>
            </a:extLst>
          </p:cNvPr>
          <p:cNvGraphicFramePr>
            <a:graphicFrameLocks noGrp="1"/>
          </p:cNvGraphicFramePr>
          <p:nvPr>
            <p:ph sz="half" idx="2"/>
            <p:extLst>
              <p:ext uri="{D42A27DB-BD31-4B8C-83A1-F6EECF244321}">
                <p14:modId xmlns:p14="http://schemas.microsoft.com/office/powerpoint/2010/main" val="3168765147"/>
              </p:ext>
            </p:extLst>
          </p:nvPr>
        </p:nvGraphicFramePr>
        <p:xfrm>
          <a:off x="6416039" y="2228003"/>
          <a:ext cx="5194769" cy="3633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439B4181-EBBF-1596-045A-2212A8A112FA}"/>
              </a:ext>
            </a:extLst>
          </p:cNvPr>
          <p:cNvGrpSpPr/>
          <p:nvPr/>
        </p:nvGrpSpPr>
        <p:grpSpPr>
          <a:xfrm>
            <a:off x="901232" y="2222261"/>
            <a:ext cx="4966169" cy="1748606"/>
            <a:chOff x="0" y="31553"/>
            <a:chExt cx="5194768" cy="1737450"/>
          </a:xfrm>
        </p:grpSpPr>
        <p:sp>
          <p:nvSpPr>
            <p:cNvPr id="13" name="Rectangle: Rounded Corners 12">
              <a:extLst>
                <a:ext uri="{FF2B5EF4-FFF2-40B4-BE49-F238E27FC236}">
                  <a16:creationId xmlns:a16="http://schemas.microsoft.com/office/drawing/2014/main" id="{AE030B01-C12A-C71F-CB63-487702FEAA56}"/>
                </a:ext>
              </a:extLst>
            </p:cNvPr>
            <p:cNvSpPr/>
            <p:nvPr/>
          </p:nvSpPr>
          <p:spPr>
            <a:xfrm>
              <a:off x="0" y="31553"/>
              <a:ext cx="5194768" cy="173745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ED95C618-AC49-323C-57DC-D05191A50E56}"/>
                </a:ext>
              </a:extLst>
            </p:cNvPr>
            <p:cNvSpPr txBox="1"/>
            <p:nvPr/>
          </p:nvSpPr>
          <p:spPr>
            <a:xfrm>
              <a:off x="84815" y="31553"/>
              <a:ext cx="5025138" cy="16526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dirty="0"/>
                <a:t>Red Cliff Comprehensive Energy Plan, EV Charging, Microgrids</a:t>
              </a:r>
              <a:endParaRPr lang="en-US" sz="3300" kern="1200" dirty="0"/>
            </a:p>
          </p:txBody>
        </p:sp>
      </p:grpSp>
      <p:grpSp>
        <p:nvGrpSpPr>
          <p:cNvPr id="15" name="Group 14">
            <a:extLst>
              <a:ext uri="{FF2B5EF4-FFF2-40B4-BE49-F238E27FC236}">
                <a16:creationId xmlns:a16="http://schemas.microsoft.com/office/drawing/2014/main" id="{3D689057-64B8-A707-EF82-B40FD2866D5B}"/>
              </a:ext>
            </a:extLst>
          </p:cNvPr>
          <p:cNvGrpSpPr/>
          <p:nvPr/>
        </p:nvGrpSpPr>
        <p:grpSpPr>
          <a:xfrm>
            <a:off x="786931" y="4112444"/>
            <a:ext cx="5194769" cy="1748606"/>
            <a:chOff x="0" y="31553"/>
            <a:chExt cx="5194768" cy="1737450"/>
          </a:xfrm>
        </p:grpSpPr>
        <p:sp>
          <p:nvSpPr>
            <p:cNvPr id="16" name="Rectangle: Rounded Corners 15">
              <a:extLst>
                <a:ext uri="{FF2B5EF4-FFF2-40B4-BE49-F238E27FC236}">
                  <a16:creationId xmlns:a16="http://schemas.microsoft.com/office/drawing/2014/main" id="{37F858B1-D2B2-86B9-F3AA-0FE099576BFE}"/>
                </a:ext>
              </a:extLst>
            </p:cNvPr>
            <p:cNvSpPr/>
            <p:nvPr/>
          </p:nvSpPr>
          <p:spPr>
            <a:xfrm>
              <a:off x="0" y="31553"/>
              <a:ext cx="5194768" cy="173745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2063D562-618C-D306-D907-4309DB38F235}"/>
                </a:ext>
              </a:extLst>
            </p:cNvPr>
            <p:cNvSpPr txBox="1"/>
            <p:nvPr/>
          </p:nvSpPr>
          <p:spPr>
            <a:xfrm>
              <a:off x="169630" y="31553"/>
              <a:ext cx="5025138" cy="15678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Bad River study of utility infrastructure – 5mW solar + storage “mini-grid”</a:t>
              </a:r>
            </a:p>
          </p:txBody>
        </p:sp>
      </p:grpSp>
    </p:spTree>
    <p:extLst>
      <p:ext uri="{BB962C8B-B14F-4D97-AF65-F5344CB8AC3E}">
        <p14:creationId xmlns:p14="http://schemas.microsoft.com/office/powerpoint/2010/main" val="388530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3361F1-A0D6-4745-A903-3BB20C1D571A}"/>
              </a:ext>
            </a:extLst>
          </p:cNvPr>
          <p:cNvSpPr>
            <a:spLocks noGrp="1"/>
          </p:cNvSpPr>
          <p:nvPr>
            <p:ph type="title"/>
          </p:nvPr>
        </p:nvSpPr>
        <p:spPr>
          <a:xfrm>
            <a:off x="1893715" y="708498"/>
            <a:ext cx="8724522" cy="3330055"/>
          </a:xfrm>
        </p:spPr>
        <p:txBody>
          <a:bodyPr vert="horz" lIns="91440" tIns="45720" rIns="91440" bIns="45720" rtlCol="0" anchor="ctr">
            <a:normAutofit/>
          </a:bodyPr>
          <a:lstStyle/>
          <a:p>
            <a:r>
              <a:rPr lang="en-US" sz="6000" b="0" kern="1200" cap="all" dirty="0">
                <a:solidFill>
                  <a:srgbClr val="FFFFFF"/>
                </a:solidFill>
                <a:latin typeface="+mj-lt"/>
                <a:ea typeface="+mj-ea"/>
                <a:cs typeface="+mj-cs"/>
              </a:rPr>
              <a:t>New funding</a:t>
            </a:r>
            <a:br>
              <a:rPr lang="en-US" sz="6000" b="0" kern="1200" cap="all" dirty="0">
                <a:solidFill>
                  <a:srgbClr val="FFFFFF"/>
                </a:solidFill>
                <a:latin typeface="+mj-lt"/>
                <a:ea typeface="+mj-ea"/>
                <a:cs typeface="+mj-cs"/>
              </a:rPr>
            </a:br>
            <a:br>
              <a:rPr lang="en-US" sz="6000" b="0" kern="1200" cap="all" dirty="0">
                <a:solidFill>
                  <a:srgbClr val="FFFFFF"/>
                </a:solidFill>
                <a:latin typeface="+mj-lt"/>
                <a:ea typeface="+mj-ea"/>
                <a:cs typeface="+mj-cs"/>
              </a:rPr>
            </a:br>
            <a:r>
              <a:rPr lang="en-US" sz="3200" b="0" kern="1200" cap="all" dirty="0">
                <a:solidFill>
                  <a:srgbClr val="FFFFFF"/>
                </a:solidFill>
                <a:latin typeface="+mj-lt"/>
                <a:ea typeface="+mj-ea"/>
                <a:cs typeface="+mj-cs"/>
              </a:rPr>
              <a:t>Inflation reduction Act (IRA)</a:t>
            </a:r>
            <a:br>
              <a:rPr lang="en-US" sz="4000" b="0" kern="1200" cap="all" dirty="0">
                <a:solidFill>
                  <a:srgbClr val="FFFFFF"/>
                </a:solidFill>
                <a:latin typeface="+mj-lt"/>
                <a:ea typeface="+mj-ea"/>
                <a:cs typeface="+mj-cs"/>
              </a:rPr>
            </a:br>
            <a:r>
              <a:rPr lang="en-US" sz="3200" b="0" kern="1200" cap="all" dirty="0">
                <a:solidFill>
                  <a:srgbClr val="FFFFFF"/>
                </a:solidFill>
                <a:latin typeface="+mj-lt"/>
                <a:ea typeface="+mj-ea"/>
                <a:cs typeface="+mj-cs"/>
              </a:rPr>
              <a:t>Bipartisan infrastructure Law (BIL)</a:t>
            </a:r>
            <a:r>
              <a:rPr lang="en-US" sz="6000" b="0" kern="1200" cap="all" dirty="0">
                <a:solidFill>
                  <a:srgbClr val="FFFFFF"/>
                </a:solidFill>
                <a:latin typeface="+mj-lt"/>
                <a:ea typeface="+mj-ea"/>
                <a:cs typeface="+mj-cs"/>
              </a:rPr>
              <a:t> </a:t>
            </a:r>
          </a:p>
        </p:txBody>
      </p:sp>
      <p:sp>
        <p:nvSpPr>
          <p:cNvPr id="22" name="Rectangle 21">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6C7781">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3BB58DED-B875-9268-349B-19179459AA50}"/>
              </a:ext>
            </a:extLst>
          </p:cNvPr>
          <p:cNvSpPr>
            <a:spLocks noGrp="1"/>
          </p:cNvSpPr>
          <p:nvPr>
            <p:ph type="body" idx="1"/>
          </p:nvPr>
        </p:nvSpPr>
        <p:spPr>
          <a:xfrm>
            <a:off x="1893715" y="4502576"/>
            <a:ext cx="7574507" cy="1640983"/>
          </a:xfrm>
        </p:spPr>
        <p:txBody>
          <a:bodyPr vert="horz" lIns="91440" tIns="45720" rIns="91440" bIns="45720" rtlCol="0" anchor="t">
            <a:normAutofit/>
          </a:bodyPr>
          <a:lstStyle/>
          <a:p>
            <a:r>
              <a:rPr lang="en-US" sz="3200">
                <a:solidFill>
                  <a:srgbClr val="FFFFFF"/>
                </a:solidFill>
              </a:rPr>
              <a:t>Once in a generation opportunity</a:t>
            </a:r>
          </a:p>
        </p:txBody>
      </p:sp>
    </p:spTree>
    <p:extLst>
      <p:ext uri="{BB962C8B-B14F-4D97-AF65-F5344CB8AC3E}">
        <p14:creationId xmlns:p14="http://schemas.microsoft.com/office/powerpoint/2010/main" val="1247755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1786-4587-139E-9FDC-EF89D56FE7C5}"/>
              </a:ext>
            </a:extLst>
          </p:cNvPr>
          <p:cNvSpPr>
            <a:spLocks noGrp="1"/>
          </p:cNvSpPr>
          <p:nvPr>
            <p:ph type="title"/>
          </p:nvPr>
        </p:nvSpPr>
        <p:spPr/>
        <p:txBody>
          <a:bodyPr/>
          <a:lstStyle/>
          <a:p>
            <a:r>
              <a:rPr lang="en-US" dirty="0"/>
              <a:t>IRA &amp; BIL – funds allocated by U.S. Departments</a:t>
            </a:r>
          </a:p>
        </p:txBody>
      </p:sp>
      <p:sp>
        <p:nvSpPr>
          <p:cNvPr id="3" name="Content Placeholder 2">
            <a:extLst>
              <a:ext uri="{FF2B5EF4-FFF2-40B4-BE49-F238E27FC236}">
                <a16:creationId xmlns:a16="http://schemas.microsoft.com/office/drawing/2014/main" id="{DAF39A76-1F29-0AE6-7169-E0CC8F24AF5B}"/>
              </a:ext>
            </a:extLst>
          </p:cNvPr>
          <p:cNvSpPr>
            <a:spLocks noGrp="1"/>
          </p:cNvSpPr>
          <p:nvPr>
            <p:ph sz="half" idx="1"/>
          </p:nvPr>
        </p:nvSpPr>
        <p:spPr>
          <a:xfrm>
            <a:off x="581196" y="2180782"/>
            <a:ext cx="5194767" cy="2949899"/>
          </a:xfrm>
        </p:spPr>
        <p:txBody>
          <a:bodyPr>
            <a:normAutofit lnSpcReduction="10000"/>
          </a:bodyPr>
          <a:lstStyle/>
          <a:p>
            <a:r>
              <a:rPr lang="en-US" sz="2400" b="1" dirty="0"/>
              <a:t>U.S. Department of Energy</a:t>
            </a:r>
          </a:p>
          <a:p>
            <a:pPr lvl="1"/>
            <a:r>
              <a:rPr lang="en-US" sz="2000" dirty="0"/>
              <a:t>Energy Efficiency &amp; Conservation Block Grant (</a:t>
            </a:r>
            <a:r>
              <a:rPr lang="en-US" sz="2000" dirty="0">
                <a:hlinkClick r:id="rId2"/>
              </a:rPr>
              <a:t>EECBG</a:t>
            </a:r>
            <a:r>
              <a:rPr lang="en-US" sz="2000" dirty="0"/>
              <a:t>)</a:t>
            </a:r>
          </a:p>
          <a:p>
            <a:pPr lvl="1"/>
            <a:r>
              <a:rPr lang="en-US" sz="2000" dirty="0"/>
              <a:t>Energizing Rural Communities (</a:t>
            </a:r>
            <a:r>
              <a:rPr lang="en-US" sz="2000" dirty="0">
                <a:hlinkClick r:id="rId3"/>
              </a:rPr>
              <a:t>ERC</a:t>
            </a:r>
            <a:r>
              <a:rPr lang="en-US" sz="2000" dirty="0"/>
              <a:t>/</a:t>
            </a:r>
            <a:r>
              <a:rPr lang="en-US" sz="2000" dirty="0">
                <a:hlinkClick r:id="rId4"/>
              </a:rPr>
              <a:t>ERA</a:t>
            </a:r>
            <a:r>
              <a:rPr lang="en-US" sz="2000" dirty="0"/>
              <a:t>)</a:t>
            </a:r>
          </a:p>
          <a:p>
            <a:pPr lvl="1"/>
            <a:r>
              <a:rPr lang="en-US" sz="2000" dirty="0"/>
              <a:t>Grid Resiliency </a:t>
            </a:r>
            <a:r>
              <a:rPr lang="en-US" sz="2000" dirty="0">
                <a:hlinkClick r:id="rId5"/>
              </a:rPr>
              <a:t>40101(d)</a:t>
            </a:r>
            <a:endParaRPr lang="en-US" sz="2000" dirty="0"/>
          </a:p>
          <a:p>
            <a:pPr lvl="1"/>
            <a:endParaRPr lang="en-US" dirty="0"/>
          </a:p>
        </p:txBody>
      </p:sp>
      <p:sp>
        <p:nvSpPr>
          <p:cNvPr id="4" name="Content Placeholder 3">
            <a:extLst>
              <a:ext uri="{FF2B5EF4-FFF2-40B4-BE49-F238E27FC236}">
                <a16:creationId xmlns:a16="http://schemas.microsoft.com/office/drawing/2014/main" id="{B6CAF9B7-19B2-4618-CA9A-4AF67557CB43}"/>
              </a:ext>
            </a:extLst>
          </p:cNvPr>
          <p:cNvSpPr>
            <a:spLocks noGrp="1"/>
          </p:cNvSpPr>
          <p:nvPr>
            <p:ph sz="half" idx="2"/>
          </p:nvPr>
        </p:nvSpPr>
        <p:spPr>
          <a:xfrm>
            <a:off x="6416039" y="2180782"/>
            <a:ext cx="5194769" cy="3633047"/>
          </a:xfrm>
        </p:spPr>
        <p:txBody>
          <a:bodyPr>
            <a:normAutofit lnSpcReduction="10000"/>
          </a:bodyPr>
          <a:lstStyle/>
          <a:p>
            <a:pPr marL="305435" indent="-305435"/>
            <a:r>
              <a:rPr lang="en-US" sz="2400" b="1" dirty="0"/>
              <a:t>U.S. Department of Transportation</a:t>
            </a:r>
            <a:endParaRPr lang="en-US" dirty="0"/>
          </a:p>
          <a:p>
            <a:pPr marL="629920" lvl="1" indent="-305435"/>
            <a:r>
              <a:rPr lang="en-US" sz="2000" dirty="0">
                <a:effectLst/>
                <a:ea typeface="Calibri" panose="020F0502020204030204" pitchFamily="34" charset="0"/>
              </a:rPr>
              <a:t>Rebuilding American Infrastructure with Sustainability and Equity (</a:t>
            </a:r>
            <a:r>
              <a:rPr lang="en-US" sz="2000" dirty="0">
                <a:effectLst/>
                <a:ea typeface="Calibri" panose="020F0502020204030204" pitchFamily="34" charset="0"/>
                <a:hlinkClick r:id="" action="ppaction://noaction"/>
              </a:rPr>
              <a:t>RAISE</a:t>
            </a:r>
            <a:r>
              <a:rPr lang="en-US" sz="2000" dirty="0">
                <a:effectLst/>
                <a:ea typeface="Calibri" panose="020F0502020204030204" pitchFamily="34" charset="0"/>
              </a:rPr>
              <a:t>)</a:t>
            </a:r>
            <a:endParaRPr lang="en-US" sz="2000" dirty="0"/>
          </a:p>
          <a:p>
            <a:pPr marL="629920" lvl="1" indent="-305435"/>
            <a:r>
              <a:rPr lang="en-US" sz="2000" dirty="0"/>
              <a:t>Rural Opportunities to use Transportation for Economic Success (</a:t>
            </a:r>
            <a:r>
              <a:rPr lang="en-US" sz="2000" dirty="0">
                <a:hlinkClick r:id="" action="ppaction://noaction"/>
              </a:rPr>
              <a:t>ROUTES</a:t>
            </a:r>
            <a:r>
              <a:rPr lang="en-US" sz="2000" dirty="0"/>
              <a:t>)</a:t>
            </a:r>
          </a:p>
          <a:p>
            <a:pPr marL="629920" lvl="1" indent="-305435"/>
            <a:r>
              <a:rPr lang="en-US" sz="2000" dirty="0">
                <a:hlinkClick r:id="" action="ppaction://noaction"/>
              </a:rPr>
              <a:t>Charge Forward</a:t>
            </a:r>
            <a:r>
              <a:rPr lang="en-US" sz="2000" dirty="0"/>
              <a:t> – Toolkit for Planning and Funding Rural Electric Infrastructure</a:t>
            </a:r>
          </a:p>
          <a:p>
            <a:pPr marL="629920" lvl="1" indent="-305435"/>
            <a:r>
              <a:rPr lang="en-US" sz="2000" dirty="0"/>
              <a:t>National Electric Vehicle Infrastructure Plan </a:t>
            </a:r>
            <a:r>
              <a:rPr lang="en-US" sz="2000" dirty="0">
                <a:hlinkClick r:id="rId6"/>
              </a:rPr>
              <a:t>(NEVI)</a:t>
            </a:r>
            <a:r>
              <a:rPr lang="en-US" sz="2000" dirty="0">
                <a:hlinkClick r:id="rId7"/>
              </a:rPr>
              <a:t>(CFI</a:t>
            </a:r>
            <a:r>
              <a:rPr lang="en-US" sz="2000" dirty="0"/>
              <a:t>)</a:t>
            </a:r>
          </a:p>
          <a:p>
            <a:pPr marL="629920" lvl="1" indent="-305435"/>
            <a:endParaRPr lang="en-US" dirty="0"/>
          </a:p>
        </p:txBody>
      </p:sp>
      <p:pic>
        <p:nvPicPr>
          <p:cNvPr id="5" name="Picture 5">
            <a:extLst>
              <a:ext uri="{FF2B5EF4-FFF2-40B4-BE49-F238E27FC236}">
                <a16:creationId xmlns:a16="http://schemas.microsoft.com/office/drawing/2014/main" id="{04DB7004-6A3D-8E4F-904D-011507550407}"/>
              </a:ext>
            </a:extLst>
          </p:cNvPr>
          <p:cNvPicPr>
            <a:picLocks noChangeAspect="1"/>
          </p:cNvPicPr>
          <p:nvPr/>
        </p:nvPicPr>
        <p:blipFill>
          <a:blip r:embed="rId8"/>
          <a:stretch>
            <a:fillRect/>
          </a:stretch>
        </p:blipFill>
        <p:spPr>
          <a:xfrm>
            <a:off x="7254334" y="5854507"/>
            <a:ext cx="3472675" cy="501572"/>
          </a:xfrm>
          <a:prstGeom prst="rect">
            <a:avLst/>
          </a:prstGeom>
        </p:spPr>
      </p:pic>
      <p:pic>
        <p:nvPicPr>
          <p:cNvPr id="6" name="Picture 6" descr="Logo&#10;&#10;Description automatically generated">
            <a:extLst>
              <a:ext uri="{FF2B5EF4-FFF2-40B4-BE49-F238E27FC236}">
                <a16:creationId xmlns:a16="http://schemas.microsoft.com/office/drawing/2014/main" id="{0FD365A1-3674-7F59-3221-097182F69417}"/>
              </a:ext>
            </a:extLst>
          </p:cNvPr>
          <p:cNvPicPr>
            <a:picLocks noChangeAspect="1"/>
          </p:cNvPicPr>
          <p:nvPr/>
        </p:nvPicPr>
        <p:blipFill>
          <a:blip r:embed="rId9"/>
          <a:stretch>
            <a:fillRect/>
          </a:stretch>
        </p:blipFill>
        <p:spPr>
          <a:xfrm>
            <a:off x="1994791" y="4837887"/>
            <a:ext cx="1400175" cy="1438275"/>
          </a:xfrm>
          <a:prstGeom prst="rect">
            <a:avLst/>
          </a:prstGeom>
        </p:spPr>
      </p:pic>
    </p:spTree>
    <p:extLst>
      <p:ext uri="{BB962C8B-B14F-4D97-AF65-F5344CB8AC3E}">
        <p14:creationId xmlns:p14="http://schemas.microsoft.com/office/powerpoint/2010/main" val="3734657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1786-4587-139E-9FDC-EF89D56FE7C5}"/>
              </a:ext>
            </a:extLst>
          </p:cNvPr>
          <p:cNvSpPr>
            <a:spLocks noGrp="1"/>
          </p:cNvSpPr>
          <p:nvPr>
            <p:ph type="title"/>
          </p:nvPr>
        </p:nvSpPr>
        <p:spPr/>
        <p:txBody>
          <a:bodyPr/>
          <a:lstStyle/>
          <a:p>
            <a:r>
              <a:rPr lang="en-US" dirty="0"/>
              <a:t>New funding – IRA &amp; BIL (Continued)</a:t>
            </a:r>
          </a:p>
        </p:txBody>
      </p:sp>
      <p:sp>
        <p:nvSpPr>
          <p:cNvPr id="3" name="Content Placeholder 2">
            <a:extLst>
              <a:ext uri="{FF2B5EF4-FFF2-40B4-BE49-F238E27FC236}">
                <a16:creationId xmlns:a16="http://schemas.microsoft.com/office/drawing/2014/main" id="{DAF39A76-1F29-0AE6-7169-E0CC8F24AF5B}"/>
              </a:ext>
            </a:extLst>
          </p:cNvPr>
          <p:cNvSpPr>
            <a:spLocks noGrp="1"/>
          </p:cNvSpPr>
          <p:nvPr>
            <p:ph sz="half" idx="1"/>
          </p:nvPr>
        </p:nvSpPr>
        <p:spPr>
          <a:xfrm>
            <a:off x="581194" y="2228004"/>
            <a:ext cx="7487986" cy="3531112"/>
          </a:xfrm>
        </p:spPr>
        <p:txBody>
          <a:bodyPr>
            <a:normAutofit/>
          </a:bodyPr>
          <a:lstStyle/>
          <a:p>
            <a:r>
              <a:rPr lang="en-US" sz="2400" b="1" dirty="0"/>
              <a:t>U.S. Treasury – Internal Revenue Service</a:t>
            </a:r>
          </a:p>
          <a:p>
            <a:pPr lvl="1"/>
            <a:r>
              <a:rPr lang="en-US" sz="2000" dirty="0"/>
              <a:t>Extended Investment Tax Credit to 3032 and raises it to 30%</a:t>
            </a:r>
          </a:p>
          <a:p>
            <a:pPr lvl="1"/>
            <a:r>
              <a:rPr lang="en-US" sz="2000" dirty="0"/>
              <a:t>Offers Direct Pay option for nonprofits and municipalities</a:t>
            </a:r>
          </a:p>
          <a:p>
            <a:pPr lvl="1"/>
            <a:r>
              <a:rPr lang="en-US" sz="2000" dirty="0"/>
              <a:t>Expands definition to include Electric Vehicle infrastructure</a:t>
            </a:r>
          </a:p>
          <a:p>
            <a:pPr lvl="1"/>
            <a:r>
              <a:rPr lang="en-US" sz="2000" dirty="0">
                <a:hlinkClick r:id="rId2"/>
              </a:rPr>
              <a:t>Fact Sheet</a:t>
            </a:r>
            <a:endParaRPr lang="en-US" sz="2000" dirty="0"/>
          </a:p>
          <a:p>
            <a:pPr lvl="1"/>
            <a:endParaRPr lang="en-US" dirty="0"/>
          </a:p>
        </p:txBody>
      </p:sp>
      <p:pic>
        <p:nvPicPr>
          <p:cNvPr id="8" name="Content Placeholder 7">
            <a:extLst>
              <a:ext uri="{FF2B5EF4-FFF2-40B4-BE49-F238E27FC236}">
                <a16:creationId xmlns:a16="http://schemas.microsoft.com/office/drawing/2014/main" id="{58872188-5CD8-CC20-1C38-73BA5970537E}"/>
              </a:ext>
            </a:extLst>
          </p:cNvPr>
          <p:cNvPicPr>
            <a:picLocks noGrp="1" noChangeAspect="1"/>
          </p:cNvPicPr>
          <p:nvPr>
            <p:ph sz="half" idx="2"/>
          </p:nvPr>
        </p:nvPicPr>
        <p:blipFill>
          <a:blip r:embed="rId3"/>
          <a:stretch>
            <a:fillRect/>
          </a:stretch>
        </p:blipFill>
        <p:spPr>
          <a:xfrm>
            <a:off x="8903368" y="2881187"/>
            <a:ext cx="2224745" cy="2224745"/>
          </a:xfrm>
        </p:spPr>
      </p:pic>
    </p:spTree>
    <p:extLst>
      <p:ext uri="{BB962C8B-B14F-4D97-AF65-F5344CB8AC3E}">
        <p14:creationId xmlns:p14="http://schemas.microsoft.com/office/powerpoint/2010/main" val="1811207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1786-4587-139E-9FDC-EF89D56FE7C5}"/>
              </a:ext>
            </a:extLst>
          </p:cNvPr>
          <p:cNvSpPr>
            <a:spLocks noGrp="1"/>
          </p:cNvSpPr>
          <p:nvPr>
            <p:ph type="title"/>
          </p:nvPr>
        </p:nvSpPr>
        <p:spPr/>
        <p:txBody>
          <a:bodyPr/>
          <a:lstStyle/>
          <a:p>
            <a:r>
              <a:rPr lang="en-US" dirty="0"/>
              <a:t>New funding – IRA &amp; BIL (Continued)</a:t>
            </a:r>
          </a:p>
        </p:txBody>
      </p:sp>
      <p:sp>
        <p:nvSpPr>
          <p:cNvPr id="3" name="Content Placeholder 2">
            <a:extLst>
              <a:ext uri="{FF2B5EF4-FFF2-40B4-BE49-F238E27FC236}">
                <a16:creationId xmlns:a16="http://schemas.microsoft.com/office/drawing/2014/main" id="{DAF39A76-1F29-0AE6-7169-E0CC8F24AF5B}"/>
              </a:ext>
            </a:extLst>
          </p:cNvPr>
          <p:cNvSpPr>
            <a:spLocks noGrp="1"/>
          </p:cNvSpPr>
          <p:nvPr>
            <p:ph sz="half" idx="1"/>
          </p:nvPr>
        </p:nvSpPr>
        <p:spPr>
          <a:xfrm>
            <a:off x="581193" y="2228004"/>
            <a:ext cx="5194767" cy="2912008"/>
          </a:xfrm>
        </p:spPr>
        <p:txBody>
          <a:bodyPr/>
          <a:lstStyle/>
          <a:p>
            <a:r>
              <a:rPr lang="en-US" sz="2400" b="1" dirty="0"/>
              <a:t>U.S. Department of Agriculture</a:t>
            </a:r>
          </a:p>
          <a:p>
            <a:pPr lvl="1"/>
            <a:r>
              <a:rPr lang="en-US" sz="2000" dirty="0"/>
              <a:t>Rural Energy for America Program (</a:t>
            </a:r>
            <a:r>
              <a:rPr lang="en-US" sz="2000" dirty="0">
                <a:hlinkClick r:id="rId2"/>
              </a:rPr>
              <a:t>REAP</a:t>
            </a:r>
            <a:r>
              <a:rPr lang="en-US" sz="2000" dirty="0"/>
              <a:t>)</a:t>
            </a:r>
          </a:p>
          <a:p>
            <a:pPr lvl="1"/>
            <a:r>
              <a:rPr lang="en-US" sz="2000" dirty="0"/>
              <a:t>Rural Resilience</a:t>
            </a:r>
          </a:p>
          <a:p>
            <a:pPr lvl="1"/>
            <a:r>
              <a:rPr lang="en-US" sz="2000" dirty="0"/>
              <a:t>Broadband</a:t>
            </a:r>
          </a:p>
          <a:p>
            <a:pPr lvl="1"/>
            <a:r>
              <a:rPr lang="en-US" sz="2000" dirty="0">
                <a:hlinkClick r:id="rId3"/>
              </a:rPr>
              <a:t>Fact Sheet</a:t>
            </a:r>
            <a:endParaRPr lang="en-US" sz="2000" dirty="0"/>
          </a:p>
          <a:p>
            <a:pPr lvl="1"/>
            <a:endParaRPr lang="en-US" dirty="0"/>
          </a:p>
        </p:txBody>
      </p:sp>
      <p:sp>
        <p:nvSpPr>
          <p:cNvPr id="4" name="Content Placeholder 3">
            <a:extLst>
              <a:ext uri="{FF2B5EF4-FFF2-40B4-BE49-F238E27FC236}">
                <a16:creationId xmlns:a16="http://schemas.microsoft.com/office/drawing/2014/main" id="{B6CAF9B7-19B2-4618-CA9A-4AF67557CB43}"/>
              </a:ext>
            </a:extLst>
          </p:cNvPr>
          <p:cNvSpPr>
            <a:spLocks noGrp="1"/>
          </p:cNvSpPr>
          <p:nvPr>
            <p:ph sz="half" idx="2"/>
          </p:nvPr>
        </p:nvSpPr>
        <p:spPr>
          <a:xfrm>
            <a:off x="6416039" y="2228004"/>
            <a:ext cx="5194769" cy="2912008"/>
          </a:xfrm>
        </p:spPr>
        <p:txBody>
          <a:bodyPr/>
          <a:lstStyle/>
          <a:p>
            <a:r>
              <a:rPr lang="en-US" sz="2400" b="1" dirty="0"/>
              <a:t>Department of the Interior</a:t>
            </a:r>
          </a:p>
          <a:p>
            <a:pPr lvl="1"/>
            <a:r>
              <a:rPr lang="en-US" sz="2000" dirty="0"/>
              <a:t>Water projects</a:t>
            </a:r>
          </a:p>
          <a:p>
            <a:pPr lvl="1"/>
            <a:r>
              <a:rPr lang="en-US" sz="2000" dirty="0"/>
              <a:t>Drought resilience projects</a:t>
            </a:r>
          </a:p>
          <a:p>
            <a:pPr lvl="1"/>
            <a:r>
              <a:rPr lang="en-US" sz="2000" dirty="0"/>
              <a:t>Legacy pollution</a:t>
            </a:r>
          </a:p>
          <a:p>
            <a:pPr lvl="1"/>
            <a:r>
              <a:rPr lang="en-US" sz="2000" dirty="0"/>
              <a:t>Restoration projects</a:t>
            </a:r>
          </a:p>
          <a:p>
            <a:pPr lvl="1"/>
            <a:r>
              <a:rPr lang="en-US" sz="2000" dirty="0">
                <a:hlinkClick r:id="rId4"/>
              </a:rPr>
              <a:t>Fact Sheet</a:t>
            </a:r>
            <a:endParaRPr lang="en-US" sz="2000" dirty="0"/>
          </a:p>
          <a:p>
            <a:pPr lvl="1"/>
            <a:endParaRPr lang="en-US" dirty="0"/>
          </a:p>
        </p:txBody>
      </p:sp>
      <p:pic>
        <p:nvPicPr>
          <p:cNvPr id="5" name="Picture 5" descr="Logo, company name&#10;&#10;Description automatically generated">
            <a:extLst>
              <a:ext uri="{FF2B5EF4-FFF2-40B4-BE49-F238E27FC236}">
                <a16:creationId xmlns:a16="http://schemas.microsoft.com/office/drawing/2014/main" id="{E9980C25-9233-52D6-CF74-26E2915911DD}"/>
              </a:ext>
            </a:extLst>
          </p:cNvPr>
          <p:cNvPicPr>
            <a:picLocks noChangeAspect="1"/>
          </p:cNvPicPr>
          <p:nvPr/>
        </p:nvPicPr>
        <p:blipFill>
          <a:blip r:embed="rId5"/>
          <a:stretch>
            <a:fillRect/>
          </a:stretch>
        </p:blipFill>
        <p:spPr>
          <a:xfrm>
            <a:off x="756424" y="5557308"/>
            <a:ext cx="3821151" cy="594164"/>
          </a:xfrm>
          <a:prstGeom prst="rect">
            <a:avLst/>
          </a:prstGeom>
        </p:spPr>
      </p:pic>
      <p:pic>
        <p:nvPicPr>
          <p:cNvPr id="6" name="Picture 6" descr="Text&#10;&#10;Description automatically generated">
            <a:extLst>
              <a:ext uri="{FF2B5EF4-FFF2-40B4-BE49-F238E27FC236}">
                <a16:creationId xmlns:a16="http://schemas.microsoft.com/office/drawing/2014/main" id="{D7EB9301-9F2E-90EF-08E1-92D49EC664FC}"/>
              </a:ext>
            </a:extLst>
          </p:cNvPr>
          <p:cNvPicPr>
            <a:picLocks noChangeAspect="1"/>
          </p:cNvPicPr>
          <p:nvPr/>
        </p:nvPicPr>
        <p:blipFill>
          <a:blip r:embed="rId6"/>
          <a:stretch>
            <a:fillRect/>
          </a:stretch>
        </p:blipFill>
        <p:spPr>
          <a:xfrm>
            <a:off x="6889595" y="5599827"/>
            <a:ext cx="3207834" cy="602052"/>
          </a:xfrm>
          <a:prstGeom prst="rect">
            <a:avLst/>
          </a:prstGeom>
        </p:spPr>
      </p:pic>
    </p:spTree>
    <p:extLst>
      <p:ext uri="{BB962C8B-B14F-4D97-AF65-F5344CB8AC3E}">
        <p14:creationId xmlns:p14="http://schemas.microsoft.com/office/powerpoint/2010/main" val="34511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E9B63-EA36-C0F3-500D-520FFFA34F1E}"/>
              </a:ext>
            </a:extLst>
          </p:cNvPr>
          <p:cNvPicPr>
            <a:picLocks noChangeAspect="1"/>
          </p:cNvPicPr>
          <p:nvPr/>
        </p:nvPicPr>
        <p:blipFill>
          <a:blip r:embed="rId2"/>
          <a:stretch>
            <a:fillRect/>
          </a:stretch>
        </p:blipFill>
        <p:spPr>
          <a:xfrm>
            <a:off x="1775809" y="624254"/>
            <a:ext cx="8640381" cy="5948434"/>
          </a:xfrm>
          <a:prstGeom prst="rect">
            <a:avLst/>
          </a:prstGeom>
        </p:spPr>
      </p:pic>
    </p:spTree>
    <p:extLst>
      <p:ext uri="{BB962C8B-B14F-4D97-AF65-F5344CB8AC3E}">
        <p14:creationId xmlns:p14="http://schemas.microsoft.com/office/powerpoint/2010/main" val="3919296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1786-4587-139E-9FDC-EF89D56FE7C5}"/>
              </a:ext>
            </a:extLst>
          </p:cNvPr>
          <p:cNvSpPr>
            <a:spLocks noGrp="1"/>
          </p:cNvSpPr>
          <p:nvPr>
            <p:ph type="title"/>
          </p:nvPr>
        </p:nvSpPr>
        <p:spPr/>
        <p:txBody>
          <a:bodyPr/>
          <a:lstStyle/>
          <a:p>
            <a:r>
              <a:rPr lang="en-US" dirty="0"/>
              <a:t>New funding – IRA &amp; BIL (Continued)</a:t>
            </a:r>
          </a:p>
        </p:txBody>
      </p:sp>
      <p:sp>
        <p:nvSpPr>
          <p:cNvPr id="3" name="Content Placeholder 2">
            <a:extLst>
              <a:ext uri="{FF2B5EF4-FFF2-40B4-BE49-F238E27FC236}">
                <a16:creationId xmlns:a16="http://schemas.microsoft.com/office/drawing/2014/main" id="{DAF39A76-1F29-0AE6-7169-E0CC8F24AF5B}"/>
              </a:ext>
            </a:extLst>
          </p:cNvPr>
          <p:cNvSpPr>
            <a:spLocks noGrp="1"/>
          </p:cNvSpPr>
          <p:nvPr>
            <p:ph sz="half" idx="1"/>
          </p:nvPr>
        </p:nvSpPr>
        <p:spPr>
          <a:xfrm>
            <a:off x="581195" y="2420287"/>
            <a:ext cx="5194767" cy="2017425"/>
          </a:xfrm>
        </p:spPr>
        <p:txBody>
          <a:bodyPr>
            <a:normAutofit/>
          </a:bodyPr>
          <a:lstStyle/>
          <a:p>
            <a:r>
              <a:rPr lang="en-US" sz="2400" b="1" dirty="0"/>
              <a:t>U.S. EPA</a:t>
            </a:r>
          </a:p>
          <a:p>
            <a:pPr lvl="1"/>
            <a:r>
              <a:rPr lang="en-US" sz="2000" dirty="0"/>
              <a:t>Climate Pollution Reduction Grant (</a:t>
            </a:r>
            <a:r>
              <a:rPr lang="en-US" sz="2000" dirty="0">
                <a:hlinkClick r:id="rId2"/>
              </a:rPr>
              <a:t>CPRG</a:t>
            </a:r>
            <a:r>
              <a:rPr lang="en-US" sz="2000" dirty="0"/>
              <a:t>)</a:t>
            </a:r>
          </a:p>
          <a:p>
            <a:pPr lvl="1"/>
            <a:r>
              <a:rPr lang="en-US" sz="2000" dirty="0"/>
              <a:t>Clean Air Act </a:t>
            </a:r>
            <a:r>
              <a:rPr lang="en-US" sz="2000" dirty="0">
                <a:hlinkClick r:id="rId3"/>
              </a:rPr>
              <a:t>Grants </a:t>
            </a:r>
            <a:r>
              <a:rPr lang="en-US" sz="2000" dirty="0"/>
              <a:t>under the IRA</a:t>
            </a:r>
          </a:p>
          <a:p>
            <a:pPr lvl="1"/>
            <a:endParaRPr lang="en-US" dirty="0"/>
          </a:p>
        </p:txBody>
      </p:sp>
      <p:sp>
        <p:nvSpPr>
          <p:cNvPr id="4" name="Content Placeholder 3">
            <a:extLst>
              <a:ext uri="{FF2B5EF4-FFF2-40B4-BE49-F238E27FC236}">
                <a16:creationId xmlns:a16="http://schemas.microsoft.com/office/drawing/2014/main" id="{B6CAF9B7-19B2-4618-CA9A-4AF67557CB43}"/>
              </a:ext>
            </a:extLst>
          </p:cNvPr>
          <p:cNvSpPr>
            <a:spLocks noGrp="1"/>
          </p:cNvSpPr>
          <p:nvPr>
            <p:ph sz="half" idx="2"/>
          </p:nvPr>
        </p:nvSpPr>
        <p:spPr>
          <a:xfrm>
            <a:off x="6416039" y="2228003"/>
            <a:ext cx="5194769" cy="3706071"/>
          </a:xfrm>
        </p:spPr>
        <p:txBody>
          <a:bodyPr>
            <a:normAutofit/>
          </a:bodyPr>
          <a:lstStyle/>
          <a:p>
            <a:r>
              <a:rPr lang="en-US" sz="2400" b="1" dirty="0"/>
              <a:t>State of Wisconsin</a:t>
            </a:r>
          </a:p>
          <a:p>
            <a:pPr lvl="1"/>
            <a:r>
              <a:rPr lang="en-US" sz="2100" b="1" dirty="0"/>
              <a:t>U.S. funds flow through state departments</a:t>
            </a:r>
          </a:p>
          <a:p>
            <a:pPr lvl="2"/>
            <a:r>
              <a:rPr lang="en-US" sz="1600" dirty="0"/>
              <a:t>WI Department of Transportation</a:t>
            </a:r>
          </a:p>
          <a:p>
            <a:pPr lvl="3"/>
            <a:r>
              <a:rPr lang="en-US" sz="1700" dirty="0">
                <a:hlinkClick r:id="rId4"/>
              </a:rPr>
              <a:t>WI EV Infrastructure funds</a:t>
            </a:r>
            <a:endParaRPr lang="en-US" sz="1700" dirty="0"/>
          </a:p>
          <a:p>
            <a:pPr lvl="2"/>
            <a:r>
              <a:rPr lang="en-US" sz="1900" dirty="0">
                <a:hlinkClick r:id="rId5"/>
              </a:rPr>
              <a:t>Office of Energy Innovation</a:t>
            </a:r>
            <a:endParaRPr lang="en-US" sz="1900" dirty="0"/>
          </a:p>
          <a:p>
            <a:pPr lvl="2"/>
            <a:r>
              <a:rPr lang="en-US" sz="1900" dirty="0">
                <a:hlinkClick r:id="rId6"/>
              </a:rPr>
              <a:t>Focus on Energy</a:t>
            </a:r>
            <a:endParaRPr lang="en-US" sz="1900" dirty="0"/>
          </a:p>
          <a:p>
            <a:pPr lvl="1"/>
            <a:endParaRPr lang="en-US" dirty="0"/>
          </a:p>
        </p:txBody>
      </p:sp>
      <p:pic>
        <p:nvPicPr>
          <p:cNvPr id="5" name="Picture 5" descr="Graphical user interface, text&#10;&#10;Description automatically generated">
            <a:extLst>
              <a:ext uri="{FF2B5EF4-FFF2-40B4-BE49-F238E27FC236}">
                <a16:creationId xmlns:a16="http://schemas.microsoft.com/office/drawing/2014/main" id="{4F4603FA-C1EC-42CB-FD2F-AE7FBE02B79A}"/>
              </a:ext>
            </a:extLst>
          </p:cNvPr>
          <p:cNvPicPr>
            <a:picLocks noChangeAspect="1"/>
          </p:cNvPicPr>
          <p:nvPr/>
        </p:nvPicPr>
        <p:blipFill>
          <a:blip r:embed="rId7"/>
          <a:stretch>
            <a:fillRect/>
          </a:stretch>
        </p:blipFill>
        <p:spPr>
          <a:xfrm>
            <a:off x="581192" y="4429227"/>
            <a:ext cx="3114907" cy="689690"/>
          </a:xfrm>
          <a:prstGeom prst="rect">
            <a:avLst/>
          </a:prstGeom>
        </p:spPr>
      </p:pic>
      <p:sp>
        <p:nvSpPr>
          <p:cNvPr id="9" name="TextBox 8">
            <a:extLst>
              <a:ext uri="{FF2B5EF4-FFF2-40B4-BE49-F238E27FC236}">
                <a16:creationId xmlns:a16="http://schemas.microsoft.com/office/drawing/2014/main" id="{096553B2-53C1-3204-9938-558F1777A2D1}"/>
              </a:ext>
            </a:extLst>
          </p:cNvPr>
          <p:cNvSpPr txBox="1"/>
          <p:nvPr/>
        </p:nvSpPr>
        <p:spPr>
          <a:xfrm>
            <a:off x="3031067" y="5504139"/>
            <a:ext cx="5011375" cy="738664"/>
          </a:xfrm>
          <a:prstGeom prst="rect">
            <a:avLst/>
          </a:prstGeom>
          <a:noFill/>
        </p:spPr>
        <p:txBody>
          <a:bodyPr wrap="square" rtlCol="0">
            <a:spAutoFit/>
          </a:bodyPr>
          <a:lstStyle/>
          <a:p>
            <a:r>
              <a:rPr lang="en-US" sz="2400" b="1" dirty="0"/>
              <a:t>State of Michigan</a:t>
            </a:r>
            <a:endParaRPr lang="en-US" b="1" dirty="0">
              <a:solidFill>
                <a:srgbClr val="6EAC1C"/>
              </a:solidFill>
              <a:hlinkClick r:id="rId8">
                <a:extLst>
                  <a:ext uri="{A12FA001-AC4F-418D-AE19-62706E023703}">
                    <ahyp:hlinkClr xmlns:ahyp="http://schemas.microsoft.com/office/drawing/2018/hyperlinkcolor" val="tx"/>
                  </a:ext>
                </a:extLst>
              </a:hlinkClick>
            </a:endParaRPr>
          </a:p>
          <a:p>
            <a:r>
              <a:rPr lang="en-US" dirty="0">
                <a:solidFill>
                  <a:srgbClr val="6EAC1C"/>
                </a:solidFill>
                <a:hlinkClick r:id="rId8">
                  <a:extLst>
                    <a:ext uri="{A12FA001-AC4F-418D-AE19-62706E023703}">
                      <ahyp:hlinkClr xmlns:ahyp="http://schemas.microsoft.com/office/drawing/2018/hyperlinkcolor" val="tx"/>
                    </a:ext>
                  </a:extLst>
                </a:hlinkClick>
              </a:rPr>
              <a:t>Michigan: Environment, Great Lakes, and Energy</a:t>
            </a:r>
            <a:endParaRPr lang="en-US" dirty="0"/>
          </a:p>
        </p:txBody>
      </p:sp>
      <p:pic>
        <p:nvPicPr>
          <p:cNvPr id="16" name="Picture 15">
            <a:extLst>
              <a:ext uri="{FF2B5EF4-FFF2-40B4-BE49-F238E27FC236}">
                <a16:creationId xmlns:a16="http://schemas.microsoft.com/office/drawing/2014/main" id="{F8B07C40-442D-E2D4-0583-0CC6A7910582}"/>
              </a:ext>
            </a:extLst>
          </p:cNvPr>
          <p:cNvPicPr>
            <a:picLocks noChangeAspect="1"/>
          </p:cNvPicPr>
          <p:nvPr/>
        </p:nvPicPr>
        <p:blipFill>
          <a:blip r:embed="rId9"/>
          <a:stretch>
            <a:fillRect/>
          </a:stretch>
        </p:blipFill>
        <p:spPr>
          <a:xfrm>
            <a:off x="599385" y="5510210"/>
            <a:ext cx="2143424" cy="876422"/>
          </a:xfrm>
          <a:prstGeom prst="rect">
            <a:avLst/>
          </a:prstGeom>
        </p:spPr>
      </p:pic>
    </p:spTree>
    <p:extLst>
      <p:ext uri="{BB962C8B-B14F-4D97-AF65-F5344CB8AC3E}">
        <p14:creationId xmlns:p14="http://schemas.microsoft.com/office/powerpoint/2010/main" val="382579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772D-BBA3-969D-D487-6282D46A49AB}"/>
              </a:ext>
            </a:extLst>
          </p:cNvPr>
          <p:cNvSpPr>
            <a:spLocks noGrp="1"/>
          </p:cNvSpPr>
          <p:nvPr>
            <p:ph type="title"/>
          </p:nvPr>
        </p:nvSpPr>
        <p:spPr>
          <a:xfrm>
            <a:off x="581192" y="702156"/>
            <a:ext cx="11029616" cy="1188720"/>
          </a:xfrm>
        </p:spPr>
        <p:txBody>
          <a:bodyPr>
            <a:normAutofit/>
          </a:bodyPr>
          <a:lstStyle/>
          <a:p>
            <a:r>
              <a:rPr lang="en-US" dirty="0"/>
              <a:t>How can you help?</a:t>
            </a:r>
          </a:p>
        </p:txBody>
      </p:sp>
      <p:graphicFrame>
        <p:nvGraphicFramePr>
          <p:cNvPr id="5" name="Content Placeholder 2">
            <a:extLst>
              <a:ext uri="{FF2B5EF4-FFF2-40B4-BE49-F238E27FC236}">
                <a16:creationId xmlns:a16="http://schemas.microsoft.com/office/drawing/2014/main" id="{BE460C31-CF5A-1FC0-E048-383F7A9290C5}"/>
              </a:ext>
            </a:extLst>
          </p:cNvPr>
          <p:cNvGraphicFramePr>
            <a:graphicFrameLocks noGrp="1"/>
          </p:cNvGraphicFramePr>
          <p:nvPr>
            <p:ph idx="1"/>
            <p:extLst>
              <p:ext uri="{D42A27DB-BD31-4B8C-83A1-F6EECF244321}">
                <p14:modId xmlns:p14="http://schemas.microsoft.com/office/powerpoint/2010/main" val="1013817592"/>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2876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20C6B4-913E-EA8C-CAE2-2709D4B48B24}"/>
              </a:ext>
            </a:extLst>
          </p:cNvPr>
          <p:cNvSpPr>
            <a:spLocks noGrp="1"/>
          </p:cNvSpPr>
          <p:nvPr>
            <p:ph type="title"/>
          </p:nvPr>
        </p:nvSpPr>
        <p:spPr>
          <a:xfrm>
            <a:off x="672280" y="944752"/>
            <a:ext cx="3259016" cy="2484248"/>
          </a:xfrm>
        </p:spPr>
        <p:txBody>
          <a:bodyPr vert="horz" lIns="91440" tIns="45720" rIns="91440" bIns="45720" rtlCol="0" anchor="b">
            <a:normAutofit/>
          </a:bodyPr>
          <a:lstStyle/>
          <a:p>
            <a:pPr>
              <a:lnSpc>
                <a:spcPct val="90000"/>
              </a:lnSpc>
            </a:pPr>
            <a:r>
              <a:rPr lang="en-US" sz="2400" b="0" kern="1200" cap="all" dirty="0">
                <a:solidFill>
                  <a:srgbClr val="FFFFFF"/>
                </a:solidFill>
                <a:latin typeface="+mj-lt"/>
                <a:ea typeface="+mj-ea"/>
                <a:cs typeface="+mj-cs"/>
              </a:rPr>
              <a:t>Example of community funded solar projects</a:t>
            </a:r>
            <a:br>
              <a:rPr lang="en-US" sz="2400" b="0" kern="1200" cap="all" dirty="0">
                <a:solidFill>
                  <a:srgbClr val="FFFFFF"/>
                </a:solidFill>
                <a:latin typeface="+mj-lt"/>
                <a:ea typeface="+mj-ea"/>
                <a:cs typeface="+mj-cs"/>
              </a:rPr>
            </a:br>
            <a:br>
              <a:rPr lang="en-US" sz="2400" b="0" kern="1200" cap="all" dirty="0">
                <a:solidFill>
                  <a:srgbClr val="FFFFFF"/>
                </a:solidFill>
                <a:latin typeface="+mj-lt"/>
                <a:ea typeface="+mj-ea"/>
                <a:cs typeface="+mj-cs"/>
              </a:rPr>
            </a:br>
            <a:r>
              <a:rPr lang="en-US" sz="2400" b="0" kern="1200" cap="all" dirty="0">
                <a:solidFill>
                  <a:srgbClr val="FFFFFF"/>
                </a:solidFill>
                <a:latin typeface="+mj-lt"/>
                <a:ea typeface="+mj-ea"/>
                <a:cs typeface="+mj-cs"/>
              </a:rPr>
              <a:t>The brick food pantry</a:t>
            </a:r>
          </a:p>
        </p:txBody>
      </p:sp>
      <p:sp>
        <p:nvSpPr>
          <p:cNvPr id="29" name="Rectangle 2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15">
            <a:extLst>
              <a:ext uri="{FF2B5EF4-FFF2-40B4-BE49-F238E27FC236}">
                <a16:creationId xmlns:a16="http://schemas.microsoft.com/office/drawing/2014/main" id="{EF4B6EED-1A8B-F8A4-49FA-CB09DC743A3B}"/>
              </a:ext>
            </a:extLst>
          </p:cNvPr>
          <p:cNvSpPr>
            <a:spLocks noGrp="1"/>
          </p:cNvSpPr>
          <p:nvPr>
            <p:ph sz="half" idx="1"/>
          </p:nvPr>
        </p:nvSpPr>
        <p:spPr>
          <a:xfrm>
            <a:off x="671513" y="3615733"/>
            <a:ext cx="3123783" cy="2317323"/>
          </a:xfrm>
        </p:spPr>
        <p:txBody>
          <a:bodyPr vert="horz" lIns="91440" tIns="45720" rIns="91440" bIns="45720" rtlCol="0" anchor="t">
            <a:normAutofit/>
          </a:bodyPr>
          <a:lstStyle/>
          <a:p>
            <a:r>
              <a:rPr lang="en-US" dirty="0">
                <a:solidFill>
                  <a:srgbClr val="FFFFFF"/>
                </a:solidFill>
              </a:rPr>
              <a:t>Panels donated by Solar Developer</a:t>
            </a:r>
          </a:p>
          <a:p>
            <a:r>
              <a:rPr lang="en-US" dirty="0">
                <a:solidFill>
                  <a:srgbClr val="FFFFFF"/>
                </a:solidFill>
              </a:rPr>
              <a:t>Community Go Fund Me &amp; direct donations $13K</a:t>
            </a:r>
          </a:p>
          <a:p>
            <a:r>
              <a:rPr lang="en-US" dirty="0">
                <a:solidFill>
                  <a:srgbClr val="FFFFFF"/>
                </a:solidFill>
              </a:rPr>
              <a:t>Local installer built at cost</a:t>
            </a:r>
          </a:p>
        </p:txBody>
      </p:sp>
      <p:pic>
        <p:nvPicPr>
          <p:cNvPr id="12" name="Content Placeholder 11" descr="A building with a car parked in front of it&#10;&#10;Description automatically generated with low confidence">
            <a:extLst>
              <a:ext uri="{FF2B5EF4-FFF2-40B4-BE49-F238E27FC236}">
                <a16:creationId xmlns:a16="http://schemas.microsoft.com/office/drawing/2014/main" id="{0797FB30-4575-257A-2F35-8D1F7D9DD586}"/>
              </a:ext>
            </a:extLst>
          </p:cNvPr>
          <p:cNvPicPr>
            <a:picLocks noChangeAspect="1"/>
          </p:cNvPicPr>
          <p:nvPr/>
        </p:nvPicPr>
        <p:blipFill rotWithShape="1">
          <a:blip r:embed="rId2"/>
          <a:srcRect r="2793" b="1"/>
          <a:stretch/>
        </p:blipFill>
        <p:spPr>
          <a:xfrm>
            <a:off x="4241830" y="601200"/>
            <a:ext cx="7503636" cy="5789365"/>
          </a:xfrm>
          <a:prstGeom prst="rect">
            <a:avLst/>
          </a:prstGeom>
        </p:spPr>
      </p:pic>
    </p:spTree>
    <p:extLst>
      <p:ext uri="{BB962C8B-B14F-4D97-AF65-F5344CB8AC3E}">
        <p14:creationId xmlns:p14="http://schemas.microsoft.com/office/powerpoint/2010/main" val="150106847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20C6B4-913E-EA8C-CAE2-2709D4B48B24}"/>
              </a:ext>
            </a:extLst>
          </p:cNvPr>
          <p:cNvSpPr>
            <a:spLocks noGrp="1"/>
          </p:cNvSpPr>
          <p:nvPr>
            <p:ph type="title"/>
          </p:nvPr>
        </p:nvSpPr>
        <p:spPr>
          <a:xfrm>
            <a:off x="672280" y="944752"/>
            <a:ext cx="3259016" cy="2484248"/>
          </a:xfrm>
        </p:spPr>
        <p:txBody>
          <a:bodyPr vert="horz" lIns="91440" tIns="45720" rIns="91440" bIns="45720" rtlCol="0" anchor="b">
            <a:normAutofit/>
          </a:bodyPr>
          <a:lstStyle/>
          <a:p>
            <a:pPr>
              <a:lnSpc>
                <a:spcPct val="90000"/>
              </a:lnSpc>
            </a:pPr>
            <a:r>
              <a:rPr lang="en-US" sz="2400" b="0" kern="1200" cap="all" dirty="0">
                <a:solidFill>
                  <a:srgbClr val="FFFFFF"/>
                </a:solidFill>
                <a:latin typeface="+mj-lt"/>
                <a:ea typeface="+mj-ea"/>
                <a:cs typeface="+mj-cs"/>
              </a:rPr>
              <a:t>Example of community funded solar projects</a:t>
            </a:r>
            <a:br>
              <a:rPr lang="en-US" sz="2400" b="0" kern="1200" cap="all" dirty="0">
                <a:solidFill>
                  <a:srgbClr val="FFFFFF"/>
                </a:solidFill>
                <a:latin typeface="+mj-lt"/>
                <a:ea typeface="+mj-ea"/>
                <a:cs typeface="+mj-cs"/>
              </a:rPr>
            </a:br>
            <a:br>
              <a:rPr lang="en-US" sz="2400" b="0" kern="1200" cap="all" dirty="0">
                <a:solidFill>
                  <a:srgbClr val="FFFFFF"/>
                </a:solidFill>
                <a:latin typeface="+mj-lt"/>
                <a:ea typeface="+mj-ea"/>
                <a:cs typeface="+mj-cs"/>
              </a:rPr>
            </a:br>
            <a:r>
              <a:rPr lang="en-US" sz="2400" dirty="0">
                <a:solidFill>
                  <a:srgbClr val="FFFFFF"/>
                </a:solidFill>
              </a:rPr>
              <a:t>New day advocacy center</a:t>
            </a:r>
            <a:endParaRPr lang="en-US" sz="2400" b="0" kern="1200" cap="all" dirty="0">
              <a:solidFill>
                <a:srgbClr val="FFFFFF"/>
              </a:solidFill>
              <a:latin typeface="+mj-lt"/>
              <a:ea typeface="+mj-ea"/>
              <a:cs typeface="+mj-cs"/>
            </a:endParaRPr>
          </a:p>
        </p:txBody>
      </p:sp>
      <p:sp>
        <p:nvSpPr>
          <p:cNvPr id="29" name="Rectangle 2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15">
            <a:extLst>
              <a:ext uri="{FF2B5EF4-FFF2-40B4-BE49-F238E27FC236}">
                <a16:creationId xmlns:a16="http://schemas.microsoft.com/office/drawing/2014/main" id="{EF4B6EED-1A8B-F8A4-49FA-CB09DC743A3B}"/>
              </a:ext>
            </a:extLst>
          </p:cNvPr>
          <p:cNvSpPr>
            <a:spLocks noGrp="1"/>
          </p:cNvSpPr>
          <p:nvPr>
            <p:ph sz="half" idx="1"/>
          </p:nvPr>
        </p:nvSpPr>
        <p:spPr>
          <a:xfrm>
            <a:off x="671513" y="3615733"/>
            <a:ext cx="3123783" cy="2317323"/>
          </a:xfrm>
        </p:spPr>
        <p:txBody>
          <a:bodyPr vert="horz" lIns="91440" tIns="45720" rIns="91440" bIns="45720" rtlCol="0" anchor="t">
            <a:normAutofit/>
          </a:bodyPr>
          <a:lstStyle/>
          <a:p>
            <a:r>
              <a:rPr lang="en-US" dirty="0">
                <a:solidFill>
                  <a:srgbClr val="FFFFFF"/>
                </a:solidFill>
              </a:rPr>
              <a:t>Panels donated by Solar Developer</a:t>
            </a:r>
          </a:p>
          <a:p>
            <a:r>
              <a:rPr lang="en-US" dirty="0">
                <a:solidFill>
                  <a:srgbClr val="FFFFFF"/>
                </a:solidFill>
              </a:rPr>
              <a:t>Community Go Fund Me &amp; direct donations $10.5K</a:t>
            </a:r>
          </a:p>
          <a:p>
            <a:r>
              <a:rPr lang="en-US" dirty="0">
                <a:solidFill>
                  <a:srgbClr val="FFFFFF"/>
                </a:solidFill>
              </a:rPr>
              <a:t>Local installer built at cost</a:t>
            </a:r>
          </a:p>
        </p:txBody>
      </p:sp>
      <p:pic>
        <p:nvPicPr>
          <p:cNvPr id="12" name="Content Placeholder 11">
            <a:extLst>
              <a:ext uri="{FF2B5EF4-FFF2-40B4-BE49-F238E27FC236}">
                <a16:creationId xmlns:a16="http://schemas.microsoft.com/office/drawing/2014/main" id="{0797FB30-4575-257A-2F35-8D1F7D9DD586}"/>
              </a:ext>
            </a:extLst>
          </p:cNvPr>
          <p:cNvPicPr>
            <a:picLocks noChangeAspect="1"/>
          </p:cNvPicPr>
          <p:nvPr/>
        </p:nvPicPr>
        <p:blipFill>
          <a:blip r:embed="rId2"/>
          <a:srcRect t="21060" b="21060"/>
          <a:stretch/>
        </p:blipFill>
        <p:spPr>
          <a:xfrm>
            <a:off x="4241830" y="601200"/>
            <a:ext cx="7503636" cy="5789365"/>
          </a:xfrm>
          <a:prstGeom prst="rect">
            <a:avLst/>
          </a:prstGeom>
        </p:spPr>
      </p:pic>
    </p:spTree>
    <p:extLst>
      <p:ext uri="{BB962C8B-B14F-4D97-AF65-F5344CB8AC3E}">
        <p14:creationId xmlns:p14="http://schemas.microsoft.com/office/powerpoint/2010/main" val="49729227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920C6B4-913E-EA8C-CAE2-2709D4B48B24}"/>
              </a:ext>
            </a:extLst>
          </p:cNvPr>
          <p:cNvSpPr>
            <a:spLocks noGrp="1"/>
          </p:cNvSpPr>
          <p:nvPr>
            <p:ph type="title"/>
          </p:nvPr>
        </p:nvSpPr>
        <p:spPr>
          <a:xfrm>
            <a:off x="672280" y="944752"/>
            <a:ext cx="3259016" cy="2484248"/>
          </a:xfrm>
        </p:spPr>
        <p:txBody>
          <a:bodyPr vert="horz" lIns="91440" tIns="45720" rIns="91440" bIns="45720" rtlCol="0" anchor="b">
            <a:normAutofit/>
          </a:bodyPr>
          <a:lstStyle/>
          <a:p>
            <a:pPr>
              <a:lnSpc>
                <a:spcPct val="90000"/>
              </a:lnSpc>
            </a:pPr>
            <a:r>
              <a:rPr lang="en-US" sz="2400" b="0" kern="1200" cap="all" dirty="0">
                <a:solidFill>
                  <a:srgbClr val="FFFFFF"/>
                </a:solidFill>
                <a:latin typeface="+mj-lt"/>
                <a:ea typeface="+mj-ea"/>
                <a:cs typeface="+mj-cs"/>
              </a:rPr>
              <a:t>Example of community funded solar projects</a:t>
            </a:r>
            <a:br>
              <a:rPr lang="en-US" sz="2400" b="0" kern="1200" cap="all" dirty="0">
                <a:solidFill>
                  <a:srgbClr val="FFFFFF"/>
                </a:solidFill>
                <a:latin typeface="+mj-lt"/>
                <a:ea typeface="+mj-ea"/>
                <a:cs typeface="+mj-cs"/>
              </a:rPr>
            </a:br>
            <a:br>
              <a:rPr lang="en-US" sz="2400" b="0" kern="1200" cap="all" dirty="0">
                <a:solidFill>
                  <a:srgbClr val="FFFFFF"/>
                </a:solidFill>
                <a:latin typeface="+mj-lt"/>
                <a:ea typeface="+mj-ea"/>
                <a:cs typeface="+mj-cs"/>
              </a:rPr>
            </a:br>
            <a:r>
              <a:rPr lang="en-US" sz="2400" b="0" kern="1200" cap="all" dirty="0">
                <a:solidFill>
                  <a:srgbClr val="FFFFFF"/>
                </a:solidFill>
                <a:latin typeface="+mj-lt"/>
                <a:ea typeface="+mj-ea"/>
                <a:cs typeface="+mj-cs"/>
              </a:rPr>
              <a:t>Ashland Area Development corp.</a:t>
            </a:r>
          </a:p>
        </p:txBody>
      </p:sp>
      <p:sp>
        <p:nvSpPr>
          <p:cNvPr id="29" name="Rectangle 2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3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15">
            <a:extLst>
              <a:ext uri="{FF2B5EF4-FFF2-40B4-BE49-F238E27FC236}">
                <a16:creationId xmlns:a16="http://schemas.microsoft.com/office/drawing/2014/main" id="{EF4B6EED-1A8B-F8A4-49FA-CB09DC743A3B}"/>
              </a:ext>
            </a:extLst>
          </p:cNvPr>
          <p:cNvSpPr>
            <a:spLocks noGrp="1"/>
          </p:cNvSpPr>
          <p:nvPr>
            <p:ph sz="half" idx="1"/>
          </p:nvPr>
        </p:nvSpPr>
        <p:spPr>
          <a:xfrm>
            <a:off x="671513" y="3615733"/>
            <a:ext cx="3123783" cy="2317323"/>
          </a:xfrm>
        </p:spPr>
        <p:txBody>
          <a:bodyPr vert="horz" lIns="91440" tIns="45720" rIns="91440" bIns="45720" rtlCol="0" anchor="t">
            <a:normAutofit fontScale="92500"/>
          </a:bodyPr>
          <a:lstStyle/>
          <a:p>
            <a:r>
              <a:rPr lang="en-US" dirty="0">
                <a:solidFill>
                  <a:srgbClr val="FFFFFF"/>
                </a:solidFill>
              </a:rPr>
              <a:t>½ Panels Solar for Good</a:t>
            </a:r>
          </a:p>
          <a:p>
            <a:r>
              <a:rPr lang="en-US" dirty="0">
                <a:solidFill>
                  <a:srgbClr val="FFFFFF"/>
                </a:solidFill>
              </a:rPr>
              <a:t>½ Panels donated by Solar Developer</a:t>
            </a:r>
          </a:p>
          <a:p>
            <a:r>
              <a:rPr lang="en-US" dirty="0">
                <a:solidFill>
                  <a:srgbClr val="FFFFFF"/>
                </a:solidFill>
              </a:rPr>
              <a:t>120kW system</a:t>
            </a:r>
          </a:p>
          <a:p>
            <a:r>
              <a:rPr lang="en-US" dirty="0">
                <a:solidFill>
                  <a:srgbClr val="FFFFFF"/>
                </a:solidFill>
              </a:rPr>
              <a:t>$70K loan State Land Trust</a:t>
            </a:r>
          </a:p>
          <a:p>
            <a:r>
              <a:rPr lang="en-US" dirty="0">
                <a:solidFill>
                  <a:srgbClr val="FFFFFF"/>
                </a:solidFill>
              </a:rPr>
              <a:t>Cash flow positive from day 1</a:t>
            </a:r>
          </a:p>
        </p:txBody>
      </p:sp>
      <p:pic>
        <p:nvPicPr>
          <p:cNvPr id="12" name="Content Placeholder 11">
            <a:extLst>
              <a:ext uri="{FF2B5EF4-FFF2-40B4-BE49-F238E27FC236}">
                <a16:creationId xmlns:a16="http://schemas.microsoft.com/office/drawing/2014/main" id="{0797FB30-4575-257A-2F35-8D1F7D9DD586}"/>
              </a:ext>
            </a:extLst>
          </p:cNvPr>
          <p:cNvPicPr>
            <a:picLocks noChangeAspect="1"/>
          </p:cNvPicPr>
          <p:nvPr/>
        </p:nvPicPr>
        <p:blipFill>
          <a:blip r:embed="rId2"/>
          <a:srcRect l="1396" r="1396"/>
          <a:stretch/>
        </p:blipFill>
        <p:spPr>
          <a:xfrm>
            <a:off x="4241830" y="601200"/>
            <a:ext cx="7503636" cy="5789365"/>
          </a:xfrm>
          <a:prstGeom prst="rect">
            <a:avLst/>
          </a:prstGeom>
        </p:spPr>
      </p:pic>
    </p:spTree>
    <p:extLst>
      <p:ext uri="{BB962C8B-B14F-4D97-AF65-F5344CB8AC3E}">
        <p14:creationId xmlns:p14="http://schemas.microsoft.com/office/powerpoint/2010/main" val="353633778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8" name="Content Placeholder 7" descr="A picture containing snow, outdoor, tree, nature&#10;&#10;Description automatically generated">
            <a:extLst>
              <a:ext uri="{FF2B5EF4-FFF2-40B4-BE49-F238E27FC236}">
                <a16:creationId xmlns:a16="http://schemas.microsoft.com/office/drawing/2014/main" id="{96CE9F6D-72B3-155F-23C7-C4E90E05D48A}"/>
              </a:ext>
            </a:extLst>
          </p:cNvPr>
          <p:cNvPicPr>
            <a:picLocks noGrp="1" noChangeAspect="1"/>
          </p:cNvPicPr>
          <p:nvPr>
            <p:ph sz="half" idx="2"/>
          </p:nvPr>
        </p:nvPicPr>
        <p:blipFill rotWithShape="1">
          <a:blip r:embed="rId2"/>
          <a:srcRect l="14154" r="35130" b="-2"/>
          <a:stretch/>
        </p:blipFill>
        <p:spPr>
          <a:xfrm>
            <a:off x="1" y="10"/>
            <a:ext cx="4637078" cy="6857530"/>
          </a:xfrm>
          <a:prstGeom prst="rect">
            <a:avLst/>
          </a:prstGeom>
        </p:spPr>
      </p:pic>
      <p:pic>
        <p:nvPicPr>
          <p:cNvPr id="6" name="Content Placeholder 5" descr="A picture containing sky, outdoor, snow, nature&#10;&#10;Description automatically generated">
            <a:extLst>
              <a:ext uri="{FF2B5EF4-FFF2-40B4-BE49-F238E27FC236}">
                <a16:creationId xmlns:a16="http://schemas.microsoft.com/office/drawing/2014/main" id="{82064E0C-C330-9DDF-C8B3-C4409C11FF34}"/>
              </a:ext>
            </a:extLst>
          </p:cNvPr>
          <p:cNvPicPr>
            <a:picLocks noGrp="1" noChangeAspect="1"/>
          </p:cNvPicPr>
          <p:nvPr>
            <p:ph sz="half" idx="1"/>
          </p:nvPr>
        </p:nvPicPr>
        <p:blipFill rotWithShape="1">
          <a:blip r:embed="rId3"/>
          <a:srcRect t="19459" b="5318"/>
          <a:stretch/>
        </p:blipFill>
        <p:spPr>
          <a:xfrm>
            <a:off x="4628829" y="10"/>
            <a:ext cx="7563171" cy="4266944"/>
          </a:xfrm>
          <a:prstGeom prst="rect">
            <a:avLst/>
          </a:prstGeom>
        </p:spPr>
      </p:pic>
      <p:sp>
        <p:nvSpPr>
          <p:cNvPr id="21" name="Rectangle 20">
            <a:extLst>
              <a:ext uri="{FF2B5EF4-FFF2-40B4-BE49-F238E27FC236}">
                <a16:creationId xmlns:a16="http://schemas.microsoft.com/office/drawing/2014/main" id="{457E30F7-3253-4621-AB18-6A383D3A3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7989B7A-BA60-5550-678E-83EE97D90298}"/>
              </a:ext>
            </a:extLst>
          </p:cNvPr>
          <p:cNvSpPr>
            <a:spLocks noGrp="1"/>
          </p:cNvSpPr>
          <p:nvPr>
            <p:ph type="title"/>
          </p:nvPr>
        </p:nvSpPr>
        <p:spPr>
          <a:xfrm>
            <a:off x="5089842" y="4571122"/>
            <a:ext cx="6591957" cy="1829678"/>
          </a:xfrm>
        </p:spPr>
        <p:txBody>
          <a:bodyPr vert="horz" lIns="91440" tIns="45720" rIns="91440" bIns="45720" rtlCol="0" anchor="b">
            <a:normAutofit/>
          </a:bodyPr>
          <a:lstStyle/>
          <a:p>
            <a:pPr>
              <a:lnSpc>
                <a:spcPct val="90000"/>
              </a:lnSpc>
            </a:pPr>
            <a:r>
              <a:rPr lang="en-US" sz="3100" dirty="0">
                <a:solidFill>
                  <a:srgbClr val="FFFFFF"/>
                </a:solidFill>
              </a:rPr>
              <a:t>Community funding – northern lights nursing home</a:t>
            </a:r>
            <a:br>
              <a:rPr lang="en-US" sz="3100" dirty="0">
                <a:solidFill>
                  <a:srgbClr val="FFFFFF"/>
                </a:solidFill>
              </a:rPr>
            </a:br>
            <a:r>
              <a:rPr lang="en-US" sz="3100" dirty="0">
                <a:solidFill>
                  <a:srgbClr val="FFFFFF"/>
                </a:solidFill>
              </a:rPr>
              <a:t>62% Grant funded, $26K Raised, Payback 4.5 years</a:t>
            </a:r>
          </a:p>
        </p:txBody>
      </p:sp>
      <p:sp>
        <p:nvSpPr>
          <p:cNvPr id="23" name="Rectangle 22">
            <a:extLst>
              <a:ext uri="{FF2B5EF4-FFF2-40B4-BE49-F238E27FC236}">
                <a16:creationId xmlns:a16="http://schemas.microsoft.com/office/drawing/2014/main" id="{B305829B-9491-4F93-8853-9BCABA78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51F966F2-031A-4EA8-B214-62BED34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02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7496-FE70-6C78-A60F-767836131DDD}"/>
              </a:ext>
            </a:extLst>
          </p:cNvPr>
          <p:cNvSpPr>
            <a:spLocks noGrp="1"/>
          </p:cNvSpPr>
          <p:nvPr>
            <p:ph type="title"/>
          </p:nvPr>
        </p:nvSpPr>
        <p:spPr/>
        <p:txBody>
          <a:bodyPr>
            <a:normAutofit/>
          </a:bodyPr>
          <a:lstStyle/>
          <a:p>
            <a:r>
              <a:rPr lang="en-US" sz="3200" dirty="0"/>
              <a:t>Thank you</a:t>
            </a:r>
          </a:p>
        </p:txBody>
      </p:sp>
      <p:sp>
        <p:nvSpPr>
          <p:cNvPr id="3" name="Content Placeholder 2">
            <a:extLst>
              <a:ext uri="{FF2B5EF4-FFF2-40B4-BE49-F238E27FC236}">
                <a16:creationId xmlns:a16="http://schemas.microsoft.com/office/drawing/2014/main" id="{DBB293F2-2A20-BAAD-C628-14AF0A773293}"/>
              </a:ext>
            </a:extLst>
          </p:cNvPr>
          <p:cNvSpPr>
            <a:spLocks noGrp="1"/>
          </p:cNvSpPr>
          <p:nvPr>
            <p:ph idx="1"/>
          </p:nvPr>
        </p:nvSpPr>
        <p:spPr/>
        <p:txBody>
          <a:bodyPr/>
          <a:lstStyle/>
          <a:p>
            <a:r>
              <a:rPr lang="en-US" sz="3200" dirty="0">
                <a:hlinkClick r:id="rId2"/>
              </a:rPr>
              <a:t>www.cheqbayrenewables.org</a:t>
            </a:r>
            <a:endParaRPr lang="en-US" sz="3200" dirty="0"/>
          </a:p>
          <a:p>
            <a:r>
              <a:rPr lang="en-US" sz="3200" dirty="0">
                <a:hlinkClick r:id="rId3"/>
              </a:rPr>
              <a:t>cheqbayrenewables@gmail.com</a:t>
            </a:r>
            <a:endParaRPr lang="en-US" sz="3200" dirty="0"/>
          </a:p>
          <a:p>
            <a:endParaRPr lang="en-US" dirty="0"/>
          </a:p>
        </p:txBody>
      </p:sp>
      <p:pic>
        <p:nvPicPr>
          <p:cNvPr id="5" name="Picture 4">
            <a:extLst>
              <a:ext uri="{FF2B5EF4-FFF2-40B4-BE49-F238E27FC236}">
                <a16:creationId xmlns:a16="http://schemas.microsoft.com/office/drawing/2014/main" id="{7B0BBA0E-00E5-4C8D-D531-7043C06D2365}"/>
              </a:ext>
            </a:extLst>
          </p:cNvPr>
          <p:cNvPicPr>
            <a:picLocks noChangeAspect="1"/>
          </p:cNvPicPr>
          <p:nvPr/>
        </p:nvPicPr>
        <p:blipFill>
          <a:blip r:embed="rId4"/>
          <a:stretch>
            <a:fillRect/>
          </a:stretch>
        </p:blipFill>
        <p:spPr>
          <a:xfrm>
            <a:off x="7315754" y="2083566"/>
            <a:ext cx="3383933" cy="3377188"/>
          </a:xfrm>
          <a:prstGeom prst="rect">
            <a:avLst/>
          </a:prstGeom>
        </p:spPr>
      </p:pic>
    </p:spTree>
    <p:extLst>
      <p:ext uri="{BB962C8B-B14F-4D97-AF65-F5344CB8AC3E}">
        <p14:creationId xmlns:p14="http://schemas.microsoft.com/office/powerpoint/2010/main" val="280948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1B2CD-5BC1-9F7C-B7DA-38007DA05666}"/>
              </a:ext>
            </a:extLst>
          </p:cNvPr>
          <p:cNvPicPr>
            <a:picLocks noChangeAspect="1"/>
          </p:cNvPicPr>
          <p:nvPr/>
        </p:nvPicPr>
        <p:blipFill>
          <a:blip r:embed="rId2"/>
          <a:stretch>
            <a:fillRect/>
          </a:stretch>
        </p:blipFill>
        <p:spPr>
          <a:xfrm>
            <a:off x="2421466" y="659977"/>
            <a:ext cx="8102601" cy="6105888"/>
          </a:xfrm>
          <a:prstGeom prst="rect">
            <a:avLst/>
          </a:prstGeom>
        </p:spPr>
      </p:pic>
    </p:spTree>
    <p:extLst>
      <p:ext uri="{BB962C8B-B14F-4D97-AF65-F5344CB8AC3E}">
        <p14:creationId xmlns:p14="http://schemas.microsoft.com/office/powerpoint/2010/main" val="406823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96F2F35-8158-5574-8F89-ACA16C84C848}"/>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b="0" kern="1200" cap="all">
                <a:solidFill>
                  <a:srgbClr val="FFFFFF"/>
                </a:solidFill>
                <a:latin typeface="+mj-lt"/>
                <a:ea typeface="+mj-ea"/>
                <a:cs typeface="+mj-cs"/>
              </a:rPr>
              <a:t>Cheq bay renewables</a:t>
            </a:r>
          </a:p>
        </p:txBody>
      </p:sp>
      <p:sp>
        <p:nvSpPr>
          <p:cNvPr id="21" name="Rectangle 2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6FC5785-823D-6361-7DF7-796AEBDC5F04}"/>
              </a:ext>
            </a:extLst>
          </p:cNvPr>
          <p:cNvSpPr>
            <a:spLocks noGrp="1"/>
          </p:cNvSpPr>
          <p:nvPr>
            <p:ph sz="half" idx="1"/>
          </p:nvPr>
        </p:nvSpPr>
        <p:spPr>
          <a:xfrm>
            <a:off x="671513" y="2536031"/>
            <a:ext cx="3123783" cy="3671936"/>
          </a:xfrm>
        </p:spPr>
        <p:txBody>
          <a:bodyPr vert="horz" lIns="91440" tIns="45720" rIns="91440" bIns="45720" rtlCol="0" anchor="t">
            <a:normAutofit/>
          </a:bodyPr>
          <a:lstStyle/>
          <a:p>
            <a:r>
              <a:rPr lang="en-US" dirty="0">
                <a:solidFill>
                  <a:srgbClr val="FFFFFF"/>
                </a:solidFill>
              </a:rPr>
              <a:t>501 (c)3 nonprofit</a:t>
            </a:r>
          </a:p>
          <a:p>
            <a:r>
              <a:rPr lang="en-US" dirty="0">
                <a:solidFill>
                  <a:srgbClr val="FFFFFF"/>
                </a:solidFill>
              </a:rPr>
              <a:t>100% volunteer</a:t>
            </a:r>
          </a:p>
          <a:p>
            <a:r>
              <a:rPr lang="en-US" dirty="0">
                <a:solidFill>
                  <a:srgbClr val="FFFFFF"/>
                </a:solidFill>
              </a:rPr>
              <a:t>Do not charge for services</a:t>
            </a:r>
          </a:p>
        </p:txBody>
      </p:sp>
      <p:pic>
        <p:nvPicPr>
          <p:cNvPr id="6" name="Content Placeholder 5" descr="A group of people outside a house&#10;&#10;Description automatically generated with low confidence">
            <a:extLst>
              <a:ext uri="{FF2B5EF4-FFF2-40B4-BE49-F238E27FC236}">
                <a16:creationId xmlns:a16="http://schemas.microsoft.com/office/drawing/2014/main" id="{41230217-A8C7-C719-F1AF-4BDFE95AE56A}"/>
              </a:ext>
            </a:extLst>
          </p:cNvPr>
          <p:cNvPicPr>
            <a:picLocks noGrp="1" noChangeAspect="1"/>
          </p:cNvPicPr>
          <p:nvPr>
            <p:ph sz="half" idx="2"/>
          </p:nvPr>
        </p:nvPicPr>
        <p:blipFill rotWithShape="1">
          <a:blip r:embed="rId2"/>
          <a:srcRect l="6032" r="-2" b="-2"/>
          <a:stretch/>
        </p:blipFill>
        <p:spPr>
          <a:xfrm>
            <a:off x="4241830" y="601200"/>
            <a:ext cx="7503636" cy="5789365"/>
          </a:xfrm>
          <a:prstGeom prst="rect">
            <a:avLst/>
          </a:prstGeom>
        </p:spPr>
      </p:pic>
    </p:spTree>
    <p:extLst>
      <p:ext uri="{BB962C8B-B14F-4D97-AF65-F5344CB8AC3E}">
        <p14:creationId xmlns:p14="http://schemas.microsoft.com/office/powerpoint/2010/main" val="102416736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EB4BB-DA60-EED5-8C62-9D3DC66549AE}"/>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0" kern="1200" cap="all">
                <a:solidFill>
                  <a:schemeClr val="bg1">
                    <a:lumMod val="75000"/>
                    <a:lumOff val="25000"/>
                  </a:schemeClr>
                </a:solidFill>
                <a:latin typeface="+mj-lt"/>
                <a:ea typeface="+mj-ea"/>
                <a:cs typeface="+mj-cs"/>
              </a:rPr>
              <a:t>Cbr services</a:t>
            </a:r>
          </a:p>
        </p:txBody>
      </p:sp>
      <p:sp>
        <p:nvSpPr>
          <p:cNvPr id="19" name="Rectangle 1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2B702B51-1BBD-2296-55F0-410AF9071B00}"/>
              </a:ext>
            </a:extLst>
          </p:cNvPr>
          <p:cNvSpPr>
            <a:spLocks noGrp="1"/>
          </p:cNvSpPr>
          <p:nvPr>
            <p:ph type="body" sz="half" idx="2"/>
          </p:nvPr>
        </p:nvSpPr>
        <p:spPr>
          <a:xfrm>
            <a:off x="671513" y="2536031"/>
            <a:ext cx="3123783" cy="3671936"/>
          </a:xfrm>
        </p:spPr>
        <p:txBody>
          <a:bodyPr vert="horz" lIns="91440" tIns="45720" rIns="91440" bIns="45720" rtlCol="0" anchor="t">
            <a:normAutofit/>
          </a:bodyPr>
          <a:lstStyle/>
          <a:p>
            <a:pPr>
              <a:buFont typeface="Wingdings 2" panose="05020102010507070707" pitchFamily="18" charset="2"/>
              <a:buChar char=""/>
            </a:pPr>
            <a:r>
              <a:rPr lang="en-US" sz="2400" dirty="0">
                <a:solidFill>
                  <a:schemeClr val="bg1">
                    <a:lumMod val="75000"/>
                    <a:lumOff val="25000"/>
                  </a:schemeClr>
                </a:solidFill>
              </a:rPr>
              <a:t>Project development</a:t>
            </a:r>
          </a:p>
          <a:p>
            <a:pPr>
              <a:buFont typeface="Wingdings 2" panose="05020102010507070707" pitchFamily="18" charset="2"/>
              <a:buChar char=""/>
            </a:pPr>
            <a:r>
              <a:rPr lang="en-US" sz="2400" dirty="0">
                <a:solidFill>
                  <a:schemeClr val="bg1">
                    <a:lumMod val="75000"/>
                    <a:lumOff val="25000"/>
                  </a:schemeClr>
                </a:solidFill>
              </a:rPr>
              <a:t>Engage with area Muni's, tribes, utilities</a:t>
            </a:r>
          </a:p>
          <a:p>
            <a:pPr>
              <a:buFont typeface="Wingdings 2" panose="05020102010507070707" pitchFamily="18" charset="2"/>
              <a:buChar char=""/>
            </a:pPr>
            <a:r>
              <a:rPr lang="en-US" sz="2400" dirty="0">
                <a:solidFill>
                  <a:schemeClr val="bg1">
                    <a:lumMod val="75000"/>
                    <a:lumOff val="25000"/>
                  </a:schemeClr>
                </a:solidFill>
              </a:rPr>
              <a:t>Financial planning</a:t>
            </a:r>
          </a:p>
          <a:p>
            <a:pPr>
              <a:buFont typeface="Wingdings 2" panose="05020102010507070707" pitchFamily="18" charset="2"/>
              <a:buChar char=""/>
            </a:pPr>
            <a:r>
              <a:rPr lang="en-US" sz="2400" dirty="0">
                <a:solidFill>
                  <a:schemeClr val="bg1">
                    <a:lumMod val="75000"/>
                    <a:lumOff val="25000"/>
                  </a:schemeClr>
                </a:solidFill>
              </a:rPr>
              <a:t>Grant writing</a:t>
            </a:r>
          </a:p>
          <a:p>
            <a:pPr>
              <a:buFont typeface="Wingdings 2" panose="05020102010507070707" pitchFamily="18" charset="2"/>
              <a:buChar char=""/>
            </a:pPr>
            <a:r>
              <a:rPr lang="en-US" sz="2400" dirty="0">
                <a:solidFill>
                  <a:schemeClr val="bg1">
                    <a:lumMod val="75000"/>
                    <a:lumOff val="25000"/>
                  </a:schemeClr>
                </a:solidFill>
              </a:rPr>
              <a:t>Energy tracking</a:t>
            </a:r>
          </a:p>
          <a:p>
            <a:pPr>
              <a:buFont typeface="Wingdings 2" panose="05020102010507070707" pitchFamily="18" charset="2"/>
              <a:buChar char=""/>
            </a:pPr>
            <a:endParaRPr lang="en-US" dirty="0">
              <a:solidFill>
                <a:schemeClr val="bg1">
                  <a:lumMod val="75000"/>
                  <a:lumOff val="25000"/>
                </a:schemeClr>
              </a:solidFill>
            </a:endParaRPr>
          </a:p>
        </p:txBody>
      </p:sp>
      <p:pic>
        <p:nvPicPr>
          <p:cNvPr id="6" name="Content Placeholder 5" descr="Solar panels on a roof&#10;&#10;Description automatically generated with medium confidence">
            <a:extLst>
              <a:ext uri="{FF2B5EF4-FFF2-40B4-BE49-F238E27FC236}">
                <a16:creationId xmlns:a16="http://schemas.microsoft.com/office/drawing/2014/main" id="{25A5AE0C-BF84-1004-AAD4-914DB344B4A0}"/>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l="2792" r="1" b="1"/>
          <a:stretch/>
        </p:blipFill>
        <p:spPr>
          <a:xfrm>
            <a:off x="4241830" y="601200"/>
            <a:ext cx="7503636" cy="5789365"/>
          </a:xfrm>
          <a:prstGeom prst="rect">
            <a:avLst/>
          </a:prstGeom>
        </p:spPr>
      </p:pic>
    </p:spTree>
    <p:extLst>
      <p:ext uri="{BB962C8B-B14F-4D97-AF65-F5344CB8AC3E}">
        <p14:creationId xmlns:p14="http://schemas.microsoft.com/office/powerpoint/2010/main" val="170698452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p:txBody>
          <a:bodyPr/>
          <a:lstStyle/>
          <a:p>
            <a:r>
              <a:rPr lang="en-US" dirty="0"/>
              <a:t>A very brief history in time</a:t>
            </a:r>
          </a:p>
        </p:txBody>
      </p:sp>
      <p:graphicFrame>
        <p:nvGraphicFramePr>
          <p:cNvPr id="4" name="Content Placeholder 2" descr="timeline">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2071026055"/>
              </p:ext>
            </p:extLst>
          </p:nvPr>
        </p:nvGraphicFramePr>
        <p:xfrm>
          <a:off x="581025" y="2341563"/>
          <a:ext cx="11029950"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8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8" name="Rectangle 3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779C5DFE-8980-12CC-3416-1F686CFE5306}"/>
              </a:ext>
            </a:extLst>
          </p:cNvPr>
          <p:cNvSpPr txBox="1"/>
          <p:nvPr/>
        </p:nvSpPr>
        <p:spPr>
          <a:xfrm>
            <a:off x="671513" y="1411705"/>
            <a:ext cx="3123783" cy="4796262"/>
          </a:xfrm>
          <a:prstGeom prst="rect">
            <a:avLst/>
          </a:prstGeom>
        </p:spPr>
        <p:txBody>
          <a:bodyPr vert="horz" lIns="91440" tIns="45720" rIns="91440" bIns="45720" rtlCol="0" anchor="t">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sz="3600" dirty="0">
                <a:solidFill>
                  <a:srgbClr val="FFFFFF"/>
                </a:solidFill>
              </a:rPr>
              <a:t>2018 &amp; 2019</a:t>
            </a:r>
          </a:p>
          <a:p>
            <a:pPr defTabSz="457200">
              <a:spcBef>
                <a:spcPct val="20000"/>
              </a:spcBef>
              <a:spcAft>
                <a:spcPts val="600"/>
              </a:spcAft>
              <a:buClr>
                <a:schemeClr val="accent1"/>
              </a:buClr>
              <a:buSzPct val="92000"/>
            </a:pPr>
            <a:r>
              <a:rPr lang="en-US" sz="3600" dirty="0">
                <a:solidFill>
                  <a:srgbClr val="FFFFFF"/>
                </a:solidFill>
              </a:rPr>
              <a:t>Largest Solar Group Buy in WI History –Twice</a:t>
            </a:r>
          </a:p>
          <a:p>
            <a:pPr defTabSz="457200">
              <a:spcBef>
                <a:spcPct val="20000"/>
              </a:spcBef>
              <a:spcAft>
                <a:spcPts val="600"/>
              </a:spcAft>
              <a:buClr>
                <a:schemeClr val="accent1"/>
              </a:buClr>
              <a:buSzPct val="92000"/>
              <a:buFont typeface="Wingdings 2" panose="05020102010507070707" pitchFamily="18" charset="2"/>
              <a:buChar char=""/>
            </a:pPr>
            <a:endParaRPr lang="en-US" dirty="0">
              <a:solidFill>
                <a:srgbClr val="FFFFFF"/>
              </a:solidFill>
            </a:endParaRPr>
          </a:p>
        </p:txBody>
      </p:sp>
      <p:pic>
        <p:nvPicPr>
          <p:cNvPr id="3" name="Picture 2">
            <a:extLst>
              <a:ext uri="{FF2B5EF4-FFF2-40B4-BE49-F238E27FC236}">
                <a16:creationId xmlns:a16="http://schemas.microsoft.com/office/drawing/2014/main" id="{B620D54A-32D1-54EE-486E-B3F6EFB8C54A}"/>
              </a:ext>
            </a:extLst>
          </p:cNvPr>
          <p:cNvPicPr>
            <a:picLocks noChangeAspect="1"/>
          </p:cNvPicPr>
          <p:nvPr/>
        </p:nvPicPr>
        <p:blipFill>
          <a:blip r:embed="rId2"/>
          <a:srcRect t="1944" b="1944"/>
          <a:stretch/>
        </p:blipFill>
        <p:spPr>
          <a:xfrm>
            <a:off x="3673642" y="601200"/>
            <a:ext cx="8071824" cy="5789365"/>
          </a:xfrm>
          <a:prstGeom prst="rect">
            <a:avLst/>
          </a:prstGeom>
        </p:spPr>
      </p:pic>
    </p:spTree>
    <p:extLst>
      <p:ext uri="{BB962C8B-B14F-4D97-AF65-F5344CB8AC3E}">
        <p14:creationId xmlns:p14="http://schemas.microsoft.com/office/powerpoint/2010/main" val="64478007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55C36CD-9F59-CEB7-83B7-DAB463B52825}"/>
              </a:ext>
            </a:extLst>
          </p:cNvPr>
          <p:cNvSpPr>
            <a:spLocks noGrp="1"/>
          </p:cNvSpPr>
          <p:nvPr>
            <p:ph type="title"/>
          </p:nvPr>
        </p:nvSpPr>
        <p:spPr>
          <a:xfrm>
            <a:off x="672280" y="944752"/>
            <a:ext cx="3259016" cy="1462692"/>
          </a:xfrm>
        </p:spPr>
        <p:txBody>
          <a:bodyPr vert="horz" lIns="91440" tIns="45720" rIns="91440" bIns="45720" rtlCol="0" anchor="b">
            <a:normAutofit/>
          </a:bodyPr>
          <a:lstStyle/>
          <a:p>
            <a:pPr>
              <a:lnSpc>
                <a:spcPct val="90000"/>
              </a:lnSpc>
            </a:pPr>
            <a:r>
              <a:rPr lang="en-US" sz="2400" b="0" kern="1200" cap="all" dirty="0">
                <a:solidFill>
                  <a:srgbClr val="FFFFFF"/>
                </a:solidFill>
                <a:latin typeface="+mj-lt"/>
                <a:ea typeface="+mj-ea"/>
                <a:cs typeface="+mj-cs"/>
              </a:rPr>
              <a:t>2020</a:t>
            </a:r>
            <a:br>
              <a:rPr lang="en-US" sz="2400" b="0" kern="1200" cap="all" dirty="0">
                <a:solidFill>
                  <a:srgbClr val="FFFFFF"/>
                </a:solidFill>
                <a:latin typeface="+mj-lt"/>
                <a:ea typeface="+mj-ea"/>
                <a:cs typeface="+mj-cs"/>
              </a:rPr>
            </a:br>
            <a:r>
              <a:rPr lang="en-US" sz="2400" b="0" kern="1200" cap="all" dirty="0">
                <a:solidFill>
                  <a:srgbClr val="FFFFFF"/>
                </a:solidFill>
                <a:latin typeface="+mj-lt"/>
                <a:ea typeface="+mj-ea"/>
                <a:cs typeface="+mj-cs"/>
              </a:rPr>
              <a:t>Washburn-Bayfield Community solar project</a:t>
            </a:r>
          </a:p>
        </p:txBody>
      </p:sp>
      <p:sp>
        <p:nvSpPr>
          <p:cNvPr id="21" name="Rectangle 2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5" name="Rectangle 2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8" name="Content Placeholder 7" descr="A picture containing diagram&#10;&#10;Description automatically generated">
            <a:extLst>
              <a:ext uri="{FF2B5EF4-FFF2-40B4-BE49-F238E27FC236}">
                <a16:creationId xmlns:a16="http://schemas.microsoft.com/office/drawing/2014/main" id="{A7051739-9506-1B7C-03AA-BD75C48C70CD}"/>
              </a:ext>
            </a:extLst>
          </p:cNvPr>
          <p:cNvPicPr>
            <a:picLocks noGrp="1" noChangeAspect="1"/>
          </p:cNvPicPr>
          <p:nvPr>
            <p:ph sz="half" idx="2"/>
          </p:nvPr>
        </p:nvPicPr>
        <p:blipFill>
          <a:blip r:embed="rId2"/>
          <a:stretch>
            <a:fillRect/>
          </a:stretch>
        </p:blipFill>
        <p:spPr>
          <a:xfrm>
            <a:off x="848987" y="2535238"/>
            <a:ext cx="2769251" cy="3673475"/>
          </a:xfrm>
        </p:spPr>
      </p:pic>
      <p:pic>
        <p:nvPicPr>
          <p:cNvPr id="6" name="Content Placeholder 5">
            <a:extLst>
              <a:ext uri="{FF2B5EF4-FFF2-40B4-BE49-F238E27FC236}">
                <a16:creationId xmlns:a16="http://schemas.microsoft.com/office/drawing/2014/main" id="{E8176368-262F-83DA-5022-A883BBACE73E}"/>
              </a:ext>
            </a:extLst>
          </p:cNvPr>
          <p:cNvPicPr>
            <a:picLocks noGrp="1" noChangeAspect="1"/>
          </p:cNvPicPr>
          <p:nvPr>
            <p:ph sz="half" idx="1"/>
          </p:nvPr>
        </p:nvPicPr>
        <p:blipFill rotWithShape="1">
          <a:blip r:embed="rId3"/>
          <a:srcRect l="10975" r="13527"/>
          <a:stretch/>
        </p:blipFill>
        <p:spPr>
          <a:xfrm>
            <a:off x="4241830" y="601200"/>
            <a:ext cx="7503636" cy="5789365"/>
          </a:xfrm>
          <a:prstGeom prst="rect">
            <a:avLst/>
          </a:prstGeom>
        </p:spPr>
      </p:pic>
    </p:spTree>
    <p:extLst>
      <p:ext uri="{BB962C8B-B14F-4D97-AF65-F5344CB8AC3E}">
        <p14:creationId xmlns:p14="http://schemas.microsoft.com/office/powerpoint/2010/main" val="355005829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180FDF7-DCDB-5F18-9D9B-B2667105400E}"/>
              </a:ext>
            </a:extLst>
          </p:cNvPr>
          <p:cNvSpPr>
            <a:spLocks noGrp="1"/>
          </p:cNvSpPr>
          <p:nvPr>
            <p:ph type="title"/>
          </p:nvPr>
        </p:nvSpPr>
        <p:spPr>
          <a:xfrm>
            <a:off x="638620" y="863695"/>
            <a:ext cx="3511233" cy="5724674"/>
          </a:xfrm>
        </p:spPr>
        <p:txBody>
          <a:bodyPr vert="horz" lIns="91440" tIns="45720" rIns="91440" bIns="45720" rtlCol="0" anchor="ctr">
            <a:normAutofit/>
          </a:bodyPr>
          <a:lstStyle/>
          <a:p>
            <a:r>
              <a:rPr lang="en-US" sz="3600" dirty="0">
                <a:solidFill>
                  <a:schemeClr val="tx1"/>
                </a:solidFill>
              </a:rPr>
              <a:t>2020 -</a:t>
            </a:r>
            <a:br>
              <a:rPr lang="en-US" sz="3600" dirty="0">
                <a:solidFill>
                  <a:schemeClr val="tx1"/>
                </a:solidFill>
              </a:rPr>
            </a:br>
            <a:r>
              <a:rPr lang="en-US" sz="3600" dirty="0">
                <a:solidFill>
                  <a:schemeClr val="tx1"/>
                </a:solidFill>
              </a:rPr>
              <a:t>100% carbon free electricity – Bayfield County</a:t>
            </a:r>
            <a:br>
              <a:rPr lang="en-US" sz="3600" dirty="0">
                <a:solidFill>
                  <a:schemeClr val="tx1"/>
                </a:solidFill>
              </a:rPr>
            </a:br>
            <a:br>
              <a:rPr lang="en-US" sz="3600" dirty="0">
                <a:solidFill>
                  <a:schemeClr val="tx1"/>
                </a:solidFill>
              </a:rPr>
            </a:br>
            <a:r>
              <a:rPr lang="en-US" sz="3600" dirty="0">
                <a:solidFill>
                  <a:schemeClr val="tx1"/>
                </a:solidFill>
              </a:rPr>
              <a:t>-</a:t>
            </a:r>
            <a:r>
              <a:rPr lang="en-US" sz="3200" i="1" dirty="0">
                <a:solidFill>
                  <a:schemeClr val="tx1"/>
                </a:solidFill>
              </a:rPr>
              <a:t>only county</a:t>
            </a:r>
            <a:br>
              <a:rPr lang="en-US" sz="3200" i="1" dirty="0">
                <a:solidFill>
                  <a:schemeClr val="tx1"/>
                </a:solidFill>
              </a:rPr>
            </a:br>
            <a:r>
              <a:rPr lang="en-US" sz="3200" i="1" dirty="0">
                <a:solidFill>
                  <a:schemeClr val="tx1"/>
                </a:solidFill>
              </a:rPr>
              <a:t>-30-years ahead</a:t>
            </a:r>
            <a:br>
              <a:rPr lang="en-US" sz="3600" dirty="0">
                <a:solidFill>
                  <a:schemeClr val="tx1"/>
                </a:solidFill>
              </a:rPr>
            </a:br>
            <a:endParaRPr lang="en-US" sz="3600" dirty="0">
              <a:solidFill>
                <a:schemeClr val="tx1"/>
              </a:solidFill>
            </a:endParaRPr>
          </a:p>
        </p:txBody>
      </p:sp>
      <p:sp>
        <p:nvSpPr>
          <p:cNvPr id="23" name="Rectangle 2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descr="Text, letter&#10;&#10;Description automatically generated">
            <a:extLst>
              <a:ext uri="{FF2B5EF4-FFF2-40B4-BE49-F238E27FC236}">
                <a16:creationId xmlns:a16="http://schemas.microsoft.com/office/drawing/2014/main" id="{45BE6FE1-3A00-E178-AC76-2C576C2032EC}"/>
              </a:ext>
            </a:extLst>
          </p:cNvPr>
          <p:cNvPicPr>
            <a:picLocks noGrp="1" noChangeAspect="1"/>
          </p:cNvPicPr>
          <p:nvPr>
            <p:ph sz="half" idx="1"/>
          </p:nvPr>
        </p:nvPicPr>
        <p:blipFill rotWithShape="1">
          <a:blip r:embed="rId2"/>
          <a:srcRect t="21217" b="4860"/>
          <a:stretch/>
        </p:blipFill>
        <p:spPr>
          <a:xfrm>
            <a:off x="4701187" y="10"/>
            <a:ext cx="7537705" cy="6857990"/>
          </a:xfrm>
          <a:prstGeom prst="rect">
            <a:avLst/>
          </a:prstGeom>
        </p:spPr>
      </p:pic>
    </p:spTree>
    <p:extLst>
      <p:ext uri="{BB962C8B-B14F-4D97-AF65-F5344CB8AC3E}">
        <p14:creationId xmlns:p14="http://schemas.microsoft.com/office/powerpoint/2010/main" val="279863471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{B6B613EF-089C-4C88-93F5-9743ABE72B39}tf33552983_win32</Template>
  <TotalTime>3546</TotalTime>
  <Words>775</Words>
  <Application>Microsoft Office PowerPoint</Application>
  <PresentationFormat>Widescreen</PresentationFormat>
  <Paragraphs>120</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Franklin Gothic Book</vt:lpstr>
      <vt:lpstr>Franklin Gothic Demi</vt:lpstr>
      <vt:lpstr>Gill Sans MT</vt:lpstr>
      <vt:lpstr>Wingdings 2</vt:lpstr>
      <vt:lpstr>DividendVTI</vt:lpstr>
      <vt:lpstr>Renewable Energy in the Chequamegon Bay “Grassroots solar”</vt:lpstr>
      <vt:lpstr>PowerPoint Presentation</vt:lpstr>
      <vt:lpstr>PowerPoint Presentation</vt:lpstr>
      <vt:lpstr>Cheq bay renewables</vt:lpstr>
      <vt:lpstr>Cbr services</vt:lpstr>
      <vt:lpstr>A very brief history in time</vt:lpstr>
      <vt:lpstr>PowerPoint Presentation</vt:lpstr>
      <vt:lpstr>2020 Washburn-Bayfield Community solar project</vt:lpstr>
      <vt:lpstr>2020 - 100% carbon free electricity – Bayfield County  -only county -30-years ahead </vt:lpstr>
      <vt:lpstr>PowerPoint Presentation</vt:lpstr>
      <vt:lpstr>2021 Bad river – largest battery storage system in Wisconsin</vt:lpstr>
      <vt:lpstr>Bad river – renew Wisconsin - clean energy honor roll 2022</vt:lpstr>
      <vt:lpstr>The point?</vt:lpstr>
      <vt:lpstr>What’s next - Current projects</vt:lpstr>
      <vt:lpstr>Projects in the works</vt:lpstr>
      <vt:lpstr>New funding  Inflation reduction Act (IRA) Bipartisan infrastructure Law (BIL) </vt:lpstr>
      <vt:lpstr>IRA &amp; BIL – funds allocated by U.S. Departments</vt:lpstr>
      <vt:lpstr>New funding – IRA &amp; BIL (Continued)</vt:lpstr>
      <vt:lpstr>New funding – IRA &amp; BIL (Continued)</vt:lpstr>
      <vt:lpstr>New funding – IRA &amp; BIL (Continued)</vt:lpstr>
      <vt:lpstr>How can you help?</vt:lpstr>
      <vt:lpstr>Example of community funded solar projects  The brick food pantry</vt:lpstr>
      <vt:lpstr>Example of community funded solar projects  New day advocacy center</vt:lpstr>
      <vt:lpstr>Example of community funded solar projects  Ashland Area Development corp.</vt:lpstr>
      <vt:lpstr>Community funding – northern lights nursing home 62% Grant funded, $26K Raised, Payback 4.5 years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in the Chequamegon Bay</dc:title>
  <dc:creator>William Bailey</dc:creator>
  <cp:lastModifiedBy>William Bailey</cp:lastModifiedBy>
  <cp:revision>30</cp:revision>
  <dcterms:created xsi:type="dcterms:W3CDTF">2023-01-07T19:38:40Z</dcterms:created>
  <dcterms:modified xsi:type="dcterms:W3CDTF">2023-05-14T11:56:04Z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